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docProps/app.xml" ContentType="application/vnd.openxmlformats-officedocument.extended-properties+xml"/>
  <Override PartName="/docProps/core.xml" ContentType="application/vnd.openxmlformats-package.core-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Lst>
  <p:sldSz cx="18288000" cy="10287000"/>
  <p:notesSz cx="6858000" cy="9144000"/>
  <p:embeddedFontLst>
    <p:embeddedFont>
      <p:font typeface="Poppins Bold" charset="1" panose="00000800000000000000"/>
      <p:regular r:id="rId21"/>
    </p:embeddedFont>
    <p:embeddedFont>
      <p:font typeface="Glacial Indifference" charset="1" panose="00000000000000000000"/>
      <p:regular r:id="rId22"/>
    </p:embeddedFont>
    <p:embeddedFont>
      <p:font typeface="Glacial Indifference Bold" charset="1" panose="00000800000000000000"/>
      <p:regular r:id="rId2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8" Type="http://schemas.openxmlformats.org/officeDocument/2006/relationships/slide" Target="slides/slide3.xml"/><Relationship Id="rId26" Type="http://schemas.openxmlformats.org/officeDocument/2006/relationships/customXml" Target="../customXml/item3.xml"/><Relationship Id="rId21" Type="http://schemas.openxmlformats.org/officeDocument/2006/relationships/font" Target="fonts/font21.fntdata"/><Relationship Id="rId3" Type="http://schemas.openxmlformats.org/officeDocument/2006/relationships/viewProps" Target="viewProps.xml"/><Relationship Id="rId12" Type="http://schemas.openxmlformats.org/officeDocument/2006/relationships/slide" Target="slides/slide7.xml"/><Relationship Id="rId17" Type="http://schemas.openxmlformats.org/officeDocument/2006/relationships/slide" Target="slides/slide12.xml"/><Relationship Id="rId7" Type="http://schemas.openxmlformats.org/officeDocument/2006/relationships/slide" Target="slides/slide2.xml"/><Relationship Id="rId25" Type="http://schemas.openxmlformats.org/officeDocument/2006/relationships/customXml" Target="../customXml/item2.xml"/><Relationship Id="rId16" Type="http://schemas.openxmlformats.org/officeDocument/2006/relationships/slide" Target="slides/slide11.xml"/><Relationship Id="rId2" Type="http://schemas.openxmlformats.org/officeDocument/2006/relationships/presProps" Target="presProps.xml"/><Relationship Id="rId20" Type="http://schemas.openxmlformats.org/officeDocument/2006/relationships/slide" Target="slides/slide15.xml"/><Relationship Id="rId1" Type="http://schemas.openxmlformats.org/officeDocument/2006/relationships/slideMaster" Target="slideMasters/slideMaster1.xml"/><Relationship Id="rId11" Type="http://schemas.openxmlformats.org/officeDocument/2006/relationships/slide" Target="slides/slide6.xml"/><Relationship Id="rId6" Type="http://schemas.openxmlformats.org/officeDocument/2006/relationships/slide" Target="slides/slide1.xml"/><Relationship Id="rId24" Type="http://schemas.openxmlformats.org/officeDocument/2006/relationships/customXml" Target="../customXml/item1.xml"/><Relationship Id="rId15" Type="http://schemas.openxmlformats.org/officeDocument/2006/relationships/slide" Target="slides/slide10.xml"/><Relationship Id="rId23" Type="http://schemas.openxmlformats.org/officeDocument/2006/relationships/font" Target="fonts/font23.fntdata"/><Relationship Id="rId5"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font" Target="fonts/font22.fntdata"/><Relationship Id="rId4" Type="http://schemas.openxmlformats.org/officeDocument/2006/relationships/theme" Target="theme/theme1.xml"/><Relationship Id="rId9" Type="http://schemas.openxmlformats.org/officeDocument/2006/relationships/slide" Target="slides/slide4.xml"/></Relationship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svg" Type="http://schemas.openxmlformats.org/officeDocument/2006/relationships/image"/><Relationship Id="rId11" Target="../media/image10.png" Type="http://schemas.openxmlformats.org/officeDocument/2006/relationships/image"/><Relationship Id="rId12" Target="../media/image11.png" Type="http://schemas.openxmlformats.org/officeDocument/2006/relationships/image"/><Relationship Id="rId13" Target="../media/image12.svg" Type="http://schemas.openxmlformats.org/officeDocument/2006/relationships/image"/><Relationship Id="rId14" Target="../media/image13.png" Type="http://schemas.openxmlformats.org/officeDocument/2006/relationships/image"/><Relationship Id="rId15" Target="../media/image14.svg" Type="http://schemas.openxmlformats.org/officeDocument/2006/relationships/image"/><Relationship Id="rId16" Target="../media/image15.png" Type="http://schemas.openxmlformats.org/officeDocument/2006/relationships/image"/><Relationship Id="rId17" Target="../media/image16.svg" Type="http://schemas.openxmlformats.org/officeDocument/2006/relationships/image"/><Relationship Id="rId18" Target="../media/image17.png" Type="http://schemas.openxmlformats.org/officeDocument/2006/relationships/image"/><Relationship Id="rId19" Target="../media/image18.svg" Type="http://schemas.openxmlformats.org/officeDocument/2006/relationships/image"/><Relationship Id="rId2" Target="../media/image1.png" Type="http://schemas.openxmlformats.org/officeDocument/2006/relationships/image"/><Relationship Id="rId20" Target="../media/image19.pn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8.pn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47.jpeg" Type="http://schemas.openxmlformats.org/officeDocument/2006/relationships/image"/><Relationship Id="rId11" Target="../media/image48.png" Type="http://schemas.openxmlformats.org/officeDocument/2006/relationships/image"/><Relationship Id="rId2" Target="../media/image1.pn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46.jpe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49.jpeg" Type="http://schemas.openxmlformats.org/officeDocument/2006/relationships/imag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51.jpeg" Type="http://schemas.openxmlformats.org/officeDocument/2006/relationships/image"/><Relationship Id="rId11" Target="../media/image52.jpeg" Type="http://schemas.openxmlformats.org/officeDocument/2006/relationships/image"/><Relationship Id="rId12" Target="../media/image53.jpeg" Type="http://schemas.openxmlformats.org/officeDocument/2006/relationships/image"/><Relationship Id="rId13" Target="../media/image54.jpeg" Type="http://schemas.openxmlformats.org/officeDocument/2006/relationships/image"/><Relationship Id="rId14" Target="../media/image55.jpeg" Type="http://schemas.openxmlformats.org/officeDocument/2006/relationships/image"/><Relationship Id="rId2" Target="../media/image1.pn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50.jpeg" Type="http://schemas.openxmlformats.org/officeDocument/2006/relationships/image"/></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56.jpeg" Type="http://schemas.openxmlformats.org/officeDocument/2006/relationships/image"/></Relationships>
</file>

<file path=ppt/slides/_rels/slide14.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58.svg" Type="http://schemas.openxmlformats.org/officeDocument/2006/relationships/image"/><Relationship Id="rId11" Target="../media/image59.png" Type="http://schemas.openxmlformats.org/officeDocument/2006/relationships/image"/><Relationship Id="rId12" Target="../media/image60.svg" Type="http://schemas.openxmlformats.org/officeDocument/2006/relationships/image"/><Relationship Id="rId13" Target="../media/image61.png" Type="http://schemas.openxmlformats.org/officeDocument/2006/relationships/image"/><Relationship Id="rId14" Target="../media/image62.png" Type="http://schemas.openxmlformats.org/officeDocument/2006/relationships/image"/><Relationship Id="rId15" Target="../media/image63.svg" Type="http://schemas.openxmlformats.org/officeDocument/2006/relationships/image"/><Relationship Id="rId16" Target="../media/image64.png" Type="http://schemas.openxmlformats.org/officeDocument/2006/relationships/image"/><Relationship Id="rId17" Target="../media/image65.svg" Type="http://schemas.openxmlformats.org/officeDocument/2006/relationships/image"/><Relationship Id="rId2" Target="../media/image1.pn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57.png" Type="http://schemas.openxmlformats.org/officeDocument/2006/relationships/image"/></Relationships>
</file>

<file path=ppt/slides/_rels/slide15.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72.svg" Type="http://schemas.openxmlformats.org/officeDocument/2006/relationships/image"/><Relationship Id="rId11" Target="../media/image73.png" Type="http://schemas.openxmlformats.org/officeDocument/2006/relationships/image"/><Relationship Id="rId12" Target="../media/image74.svg" Type="http://schemas.openxmlformats.org/officeDocument/2006/relationships/image"/><Relationship Id="rId13" Target="../media/image75.png" Type="http://schemas.openxmlformats.org/officeDocument/2006/relationships/image"/><Relationship Id="rId14" Target="../media/image76.svg" Type="http://schemas.openxmlformats.org/officeDocument/2006/relationships/image"/><Relationship Id="rId15" Target="../media/image77.png" Type="http://schemas.openxmlformats.org/officeDocument/2006/relationships/image"/><Relationship Id="rId16" Target="../media/image78.svg" Type="http://schemas.openxmlformats.org/officeDocument/2006/relationships/image"/><Relationship Id="rId2" Target="../media/image66.png" Type="http://schemas.openxmlformats.org/officeDocument/2006/relationships/image"/><Relationship Id="rId3" Target="../media/image67.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68.png" Type="http://schemas.openxmlformats.org/officeDocument/2006/relationships/image"/><Relationship Id="rId7" Target="../media/image69.png" Type="http://schemas.openxmlformats.org/officeDocument/2006/relationships/image"/><Relationship Id="rId8" Target="../media/image70.svg" Type="http://schemas.openxmlformats.org/officeDocument/2006/relationships/image"/><Relationship Id="rId9" Target="../media/image71.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21.jpeg" Type="http://schemas.openxmlformats.org/officeDocument/2006/relationships/image"/><Relationship Id="rId11" Target="../media/image22.jpeg" Type="http://schemas.openxmlformats.org/officeDocument/2006/relationships/image"/><Relationship Id="rId2" Target="../media/image1.pn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20.jpe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24.png" Type="http://schemas.openxmlformats.org/officeDocument/2006/relationships/image"/><Relationship Id="rId11" Target="../media/image25.png" Type="http://schemas.openxmlformats.org/officeDocument/2006/relationships/image"/><Relationship Id="rId2" Target="../media/image1.pn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23.pn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27.png" Type="http://schemas.openxmlformats.org/officeDocument/2006/relationships/image"/><Relationship Id="rId11" Target="../media/image28.svg" Type="http://schemas.openxmlformats.org/officeDocument/2006/relationships/image"/><Relationship Id="rId12" Target="../media/image29.jpeg" Type="http://schemas.openxmlformats.org/officeDocument/2006/relationships/image"/><Relationship Id="rId2" Target="../media/image1.pn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26.jpe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31.svg" Type="http://schemas.openxmlformats.org/officeDocument/2006/relationships/image"/><Relationship Id="rId11" Target="../media/image32.png" Type="http://schemas.openxmlformats.org/officeDocument/2006/relationships/image"/><Relationship Id="rId12" Target="../media/image33.png" Type="http://schemas.openxmlformats.org/officeDocument/2006/relationships/image"/><Relationship Id="rId13" Target="../media/image34.jpeg" Type="http://schemas.openxmlformats.org/officeDocument/2006/relationships/image"/><Relationship Id="rId2" Target="../media/image1.pn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30.pn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36.png" Type="http://schemas.openxmlformats.org/officeDocument/2006/relationships/image"/><Relationship Id="rId11" Target="../media/image37.svg" Type="http://schemas.openxmlformats.org/officeDocument/2006/relationships/image"/><Relationship Id="rId2" Target="../media/image1.pn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35.jpe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39.jpeg" Type="http://schemas.openxmlformats.org/officeDocument/2006/relationships/image"/><Relationship Id="rId11" Target="../media/image40.jpeg" Type="http://schemas.openxmlformats.org/officeDocument/2006/relationships/image"/><Relationship Id="rId12" Target="../media/image41.png" Type="http://schemas.openxmlformats.org/officeDocument/2006/relationships/image"/><Relationship Id="rId2" Target="../media/image1.pn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38.jpe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43.jpeg" Type="http://schemas.openxmlformats.org/officeDocument/2006/relationships/image"/><Relationship Id="rId2" Target="../media/image1.pn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7.png" Type="http://schemas.openxmlformats.org/officeDocument/2006/relationships/image"/><Relationship Id="rId7" Target="../media/image5.png" Type="http://schemas.openxmlformats.org/officeDocument/2006/relationships/image"/><Relationship Id="rId8" Target="../media/image6.svg" Type="http://schemas.openxmlformats.org/officeDocument/2006/relationships/image"/><Relationship Id="rId9" Target="../media/image42.jpe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45.jpeg" Type="http://schemas.openxmlformats.org/officeDocument/2006/relationships/image"/><Relationship Id="rId2" Target="../media/image1.pn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7.png" Type="http://schemas.openxmlformats.org/officeDocument/2006/relationships/image"/><Relationship Id="rId7" Target="../media/image5.png" Type="http://schemas.openxmlformats.org/officeDocument/2006/relationships/image"/><Relationship Id="rId8" Target="../media/image6.svg" Type="http://schemas.openxmlformats.org/officeDocument/2006/relationships/image"/><Relationship Id="rId9" Target="../media/image44.jpe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bg>
      <p:bgPr>
        <a:solidFill>
          <a:srgbClr val="F4F9FD"/>
        </a:solidFill>
      </p:bgPr>
    </p:bg>
    <p:spTree>
      <p:nvGrpSpPr>
        <p:cNvPr id="1" name=""/>
        <p:cNvGrpSpPr/>
        <p:nvPr/>
      </p:nvGrpSpPr>
      <p:grpSpPr>
        <a:xfrm>
          <a:off x="0" y="0"/>
          <a:ext cx="0" cy="0"/>
          <a:chOff x="0" y="0"/>
          <a:chExt cx="0" cy="0"/>
        </a:xfrm>
      </p:grpSpPr>
      <p:sp>
        <p:nvSpPr>
          <p:cNvPr name="Freeform 2" id="2"/>
          <p:cNvSpPr/>
          <p:nvPr/>
        </p:nvSpPr>
        <p:spPr>
          <a:xfrm flipH="false" flipV="true" rot="0">
            <a:off x="-236229" y="-1216578"/>
            <a:ext cx="18524229" cy="4214262"/>
          </a:xfrm>
          <a:custGeom>
            <a:avLst/>
            <a:gdLst/>
            <a:ahLst/>
            <a:cxnLst/>
            <a:rect r="r" b="b" t="t" l="l"/>
            <a:pathLst>
              <a:path h="4214262" w="18524229">
                <a:moveTo>
                  <a:pt x="0" y="4214262"/>
                </a:moveTo>
                <a:lnTo>
                  <a:pt x="18524229" y="4214262"/>
                </a:lnTo>
                <a:lnTo>
                  <a:pt x="18524229" y="0"/>
                </a:lnTo>
                <a:lnTo>
                  <a:pt x="0" y="0"/>
                </a:lnTo>
                <a:lnTo>
                  <a:pt x="0" y="4214262"/>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0">
            <a:off x="-16747" y="6475925"/>
            <a:ext cx="18326037" cy="4042812"/>
          </a:xfrm>
          <a:custGeom>
            <a:avLst/>
            <a:gdLst/>
            <a:ahLst/>
            <a:cxnLst/>
            <a:rect r="r" b="b" t="t" l="l"/>
            <a:pathLst>
              <a:path h="4042812" w="18326037">
                <a:moveTo>
                  <a:pt x="0" y="0"/>
                </a:moveTo>
                <a:lnTo>
                  <a:pt x="18326037" y="0"/>
                </a:lnTo>
                <a:lnTo>
                  <a:pt x="18326037" y="4042811"/>
                </a:lnTo>
                <a:lnTo>
                  <a:pt x="0" y="4042811"/>
                </a:lnTo>
                <a:lnTo>
                  <a:pt x="0" y="0"/>
                </a:lnTo>
                <a:close/>
              </a:path>
            </a:pathLst>
          </a:custGeom>
          <a:blipFill>
            <a:blip r:embed="rId4">
              <a:extLst>
                <a:ext uri="{96DAC541-7B7A-43D3-8B79-37D633B846F1}">
                  <asvg:svgBlip xmlns:asvg="http://schemas.microsoft.com/office/drawing/2016/SVG/main" r:embed="rId5"/>
                </a:ext>
              </a:extLst>
            </a:blip>
            <a:stretch>
              <a:fillRect l="-8835" t="0" r="0" b="-11004"/>
            </a:stretch>
          </a:blipFill>
        </p:spPr>
      </p:sp>
      <p:sp>
        <p:nvSpPr>
          <p:cNvPr name="Freeform 4" id="4"/>
          <p:cNvSpPr/>
          <p:nvPr/>
        </p:nvSpPr>
        <p:spPr>
          <a:xfrm flipH="false" flipV="false" rot="0">
            <a:off x="3438950" y="6226128"/>
            <a:ext cx="1959257" cy="1839657"/>
          </a:xfrm>
          <a:custGeom>
            <a:avLst/>
            <a:gdLst/>
            <a:ahLst/>
            <a:cxnLst/>
            <a:rect r="r" b="b" t="t" l="l"/>
            <a:pathLst>
              <a:path h="1839657" w="1959257">
                <a:moveTo>
                  <a:pt x="0" y="0"/>
                </a:moveTo>
                <a:lnTo>
                  <a:pt x="1959258" y="0"/>
                </a:lnTo>
                <a:lnTo>
                  <a:pt x="1959258" y="1839657"/>
                </a:lnTo>
                <a:lnTo>
                  <a:pt x="0" y="1839657"/>
                </a:lnTo>
                <a:lnTo>
                  <a:pt x="0" y="0"/>
                </a:lnTo>
                <a:close/>
              </a:path>
            </a:pathLst>
          </a:custGeom>
          <a:blipFill>
            <a:blip r:embed="rId6">
              <a:extLst>
                <a:ext uri="{96DAC541-7B7A-43D3-8B79-37D633B846F1}">
                  <asvg:svgBlip xmlns:asvg="http://schemas.microsoft.com/office/drawing/2016/SVG/main" r:embed="rId7"/>
                </a:ext>
              </a:extLst>
            </a:blip>
            <a:stretch>
              <a:fillRect l="0" t="0" r="-5025" b="-9616"/>
            </a:stretch>
          </a:blipFill>
        </p:spPr>
      </p:sp>
      <p:sp>
        <p:nvSpPr>
          <p:cNvPr name="Freeform 5" id="5"/>
          <p:cNvSpPr/>
          <p:nvPr/>
        </p:nvSpPr>
        <p:spPr>
          <a:xfrm flipH="false" flipV="false" rot="0">
            <a:off x="5905561" y="3451861"/>
            <a:ext cx="11207603" cy="1994972"/>
          </a:xfrm>
          <a:custGeom>
            <a:avLst/>
            <a:gdLst/>
            <a:ahLst/>
            <a:cxnLst/>
            <a:rect r="r" b="b" t="t" l="l"/>
            <a:pathLst>
              <a:path h="1994972" w="11207603">
                <a:moveTo>
                  <a:pt x="0" y="0"/>
                </a:moveTo>
                <a:lnTo>
                  <a:pt x="11207603" y="0"/>
                </a:lnTo>
                <a:lnTo>
                  <a:pt x="11207603" y="1994972"/>
                </a:lnTo>
                <a:lnTo>
                  <a:pt x="0" y="1994972"/>
                </a:lnTo>
                <a:lnTo>
                  <a:pt x="0" y="0"/>
                </a:lnTo>
                <a:close/>
              </a:path>
            </a:pathLst>
          </a:custGeom>
          <a:blipFill>
            <a:blip r:embed="rId8"/>
            <a:stretch>
              <a:fillRect l="0" t="0" r="0" b="0"/>
            </a:stretch>
          </a:blipFill>
        </p:spPr>
      </p:sp>
      <p:sp>
        <p:nvSpPr>
          <p:cNvPr name="Freeform 6" id="6"/>
          <p:cNvSpPr/>
          <p:nvPr/>
        </p:nvSpPr>
        <p:spPr>
          <a:xfrm flipH="false" flipV="false" rot="0">
            <a:off x="0" y="7302002"/>
            <a:ext cx="2602070" cy="2390651"/>
          </a:xfrm>
          <a:custGeom>
            <a:avLst/>
            <a:gdLst/>
            <a:ahLst/>
            <a:cxnLst/>
            <a:rect r="r" b="b" t="t" l="l"/>
            <a:pathLst>
              <a:path h="2390651" w="2602070">
                <a:moveTo>
                  <a:pt x="0" y="0"/>
                </a:moveTo>
                <a:lnTo>
                  <a:pt x="2602070" y="0"/>
                </a:lnTo>
                <a:lnTo>
                  <a:pt x="2602070" y="2390651"/>
                </a:lnTo>
                <a:lnTo>
                  <a:pt x="0" y="2390651"/>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Freeform 7" id="7"/>
          <p:cNvSpPr/>
          <p:nvPr/>
        </p:nvSpPr>
        <p:spPr>
          <a:xfrm flipH="false" flipV="false" rot="0">
            <a:off x="1687085" y="7919161"/>
            <a:ext cx="1525203" cy="1773492"/>
          </a:xfrm>
          <a:custGeom>
            <a:avLst/>
            <a:gdLst/>
            <a:ahLst/>
            <a:cxnLst/>
            <a:rect r="r" b="b" t="t" l="l"/>
            <a:pathLst>
              <a:path h="1773492" w="1525203">
                <a:moveTo>
                  <a:pt x="0" y="0"/>
                </a:moveTo>
                <a:lnTo>
                  <a:pt x="1525203" y="0"/>
                </a:lnTo>
                <a:lnTo>
                  <a:pt x="1525203" y="1773492"/>
                </a:lnTo>
                <a:lnTo>
                  <a:pt x="0" y="1773492"/>
                </a:lnTo>
                <a:lnTo>
                  <a:pt x="0" y="0"/>
                </a:lnTo>
                <a:close/>
              </a:path>
            </a:pathLst>
          </a:custGeom>
          <a:blipFill>
            <a:blip r:embed="rId11"/>
            <a:stretch>
              <a:fillRect l="0" t="0" r="0" b="0"/>
            </a:stretch>
          </a:blipFill>
        </p:spPr>
      </p:sp>
      <p:sp>
        <p:nvSpPr>
          <p:cNvPr name="Freeform 8" id="8"/>
          <p:cNvSpPr/>
          <p:nvPr/>
        </p:nvSpPr>
        <p:spPr>
          <a:xfrm flipH="false" flipV="false" rot="0">
            <a:off x="13702076" y="8270648"/>
            <a:ext cx="682372" cy="1396157"/>
          </a:xfrm>
          <a:custGeom>
            <a:avLst/>
            <a:gdLst/>
            <a:ahLst/>
            <a:cxnLst/>
            <a:rect r="r" b="b" t="t" l="l"/>
            <a:pathLst>
              <a:path h="1396157" w="682372">
                <a:moveTo>
                  <a:pt x="0" y="0"/>
                </a:moveTo>
                <a:lnTo>
                  <a:pt x="682372" y="0"/>
                </a:lnTo>
                <a:lnTo>
                  <a:pt x="682372" y="1396157"/>
                </a:lnTo>
                <a:lnTo>
                  <a:pt x="0" y="1396157"/>
                </a:lnTo>
                <a:lnTo>
                  <a:pt x="0" y="0"/>
                </a:lnTo>
                <a:close/>
              </a:path>
            </a:pathLst>
          </a:custGeom>
          <a:blipFill>
            <a:blip r:embed="rId12">
              <a:extLst>
                <a:ext uri="{96DAC541-7B7A-43D3-8B79-37D633B846F1}">
                  <asvg:svgBlip xmlns:asvg="http://schemas.microsoft.com/office/drawing/2016/SVG/main" r:embed="rId13"/>
                </a:ext>
              </a:extLst>
            </a:blip>
            <a:stretch>
              <a:fillRect l="0" t="0" r="0" b="0"/>
            </a:stretch>
          </a:blipFill>
        </p:spPr>
      </p:sp>
      <p:sp>
        <p:nvSpPr>
          <p:cNvPr name="Freeform 9" id="9"/>
          <p:cNvSpPr/>
          <p:nvPr/>
        </p:nvSpPr>
        <p:spPr>
          <a:xfrm flipH="false" flipV="false" rot="0">
            <a:off x="14223973" y="8235274"/>
            <a:ext cx="2498016" cy="1458495"/>
          </a:xfrm>
          <a:custGeom>
            <a:avLst/>
            <a:gdLst/>
            <a:ahLst/>
            <a:cxnLst/>
            <a:rect r="r" b="b" t="t" l="l"/>
            <a:pathLst>
              <a:path h="1458495" w="2498016">
                <a:moveTo>
                  <a:pt x="0" y="0"/>
                </a:moveTo>
                <a:lnTo>
                  <a:pt x="2498017" y="0"/>
                </a:lnTo>
                <a:lnTo>
                  <a:pt x="2498017" y="1458495"/>
                </a:lnTo>
                <a:lnTo>
                  <a:pt x="0" y="1458495"/>
                </a:lnTo>
                <a:lnTo>
                  <a:pt x="0" y="0"/>
                </a:lnTo>
                <a:close/>
              </a:path>
            </a:pathLst>
          </a:custGeom>
          <a:blipFill>
            <a:blip r:embed="rId14">
              <a:extLst>
                <a:ext uri="{96DAC541-7B7A-43D3-8B79-37D633B846F1}">
                  <asvg:svgBlip xmlns:asvg="http://schemas.microsoft.com/office/drawing/2016/SVG/main" r:embed="rId15"/>
                </a:ext>
              </a:extLst>
            </a:blip>
            <a:stretch>
              <a:fillRect l="-2126" t="0" r="0" b="-576"/>
            </a:stretch>
          </a:blipFill>
        </p:spPr>
      </p:sp>
      <p:sp>
        <p:nvSpPr>
          <p:cNvPr name="Freeform 10" id="10"/>
          <p:cNvSpPr/>
          <p:nvPr/>
        </p:nvSpPr>
        <p:spPr>
          <a:xfrm flipH="false" flipV="false" rot="0">
            <a:off x="15370601" y="9215384"/>
            <a:ext cx="764917" cy="473402"/>
          </a:xfrm>
          <a:custGeom>
            <a:avLst/>
            <a:gdLst/>
            <a:ahLst/>
            <a:cxnLst/>
            <a:rect r="r" b="b" t="t" l="l"/>
            <a:pathLst>
              <a:path h="473402" w="764917">
                <a:moveTo>
                  <a:pt x="0" y="0"/>
                </a:moveTo>
                <a:lnTo>
                  <a:pt x="764917" y="0"/>
                </a:lnTo>
                <a:lnTo>
                  <a:pt x="764917" y="473402"/>
                </a:lnTo>
                <a:lnTo>
                  <a:pt x="0" y="473402"/>
                </a:lnTo>
                <a:lnTo>
                  <a:pt x="0" y="0"/>
                </a:lnTo>
                <a:close/>
              </a:path>
            </a:pathLst>
          </a:custGeom>
          <a:blipFill>
            <a:blip r:embed="rId14">
              <a:extLst>
                <a:ext uri="{96DAC541-7B7A-43D3-8B79-37D633B846F1}">
                  <asvg:svgBlip xmlns:asvg="http://schemas.microsoft.com/office/drawing/2016/SVG/main" r:embed="rId15"/>
                </a:ext>
              </a:extLst>
            </a:blip>
            <a:stretch>
              <a:fillRect l="-41809" t="-208274" r="-191708" b="-1589"/>
            </a:stretch>
          </a:blipFill>
        </p:spPr>
      </p:sp>
      <p:sp>
        <p:nvSpPr>
          <p:cNvPr name="Freeform 11" id="11"/>
          <p:cNvSpPr/>
          <p:nvPr/>
        </p:nvSpPr>
        <p:spPr>
          <a:xfrm flipH="false" flipV="false" rot="0">
            <a:off x="16074732" y="8235274"/>
            <a:ext cx="1224752" cy="1466904"/>
          </a:xfrm>
          <a:custGeom>
            <a:avLst/>
            <a:gdLst/>
            <a:ahLst/>
            <a:cxnLst/>
            <a:rect r="r" b="b" t="t" l="l"/>
            <a:pathLst>
              <a:path h="1466904" w="1224752">
                <a:moveTo>
                  <a:pt x="0" y="0"/>
                </a:moveTo>
                <a:lnTo>
                  <a:pt x="1224751" y="0"/>
                </a:lnTo>
                <a:lnTo>
                  <a:pt x="1224751" y="1466904"/>
                </a:lnTo>
                <a:lnTo>
                  <a:pt x="0" y="1466904"/>
                </a:lnTo>
                <a:lnTo>
                  <a:pt x="0" y="0"/>
                </a:lnTo>
                <a:close/>
              </a:path>
            </a:pathLst>
          </a:custGeom>
          <a:blipFill>
            <a:blip r:embed="rId16">
              <a:extLst>
                <a:ext uri="{96DAC541-7B7A-43D3-8B79-37D633B846F1}">
                  <asvg:svgBlip xmlns:asvg="http://schemas.microsoft.com/office/drawing/2016/SVG/main" r:embed="rId17"/>
                </a:ext>
              </a:extLst>
            </a:blip>
            <a:stretch>
              <a:fillRect l="-143191" t="0" r="0" b="0"/>
            </a:stretch>
          </a:blipFill>
        </p:spPr>
      </p:sp>
      <p:sp>
        <p:nvSpPr>
          <p:cNvPr name="Freeform 12" id="12"/>
          <p:cNvSpPr/>
          <p:nvPr/>
        </p:nvSpPr>
        <p:spPr>
          <a:xfrm flipH="false" flipV="false" rot="0">
            <a:off x="1018048" y="5446833"/>
            <a:ext cx="2863277" cy="715819"/>
          </a:xfrm>
          <a:custGeom>
            <a:avLst/>
            <a:gdLst/>
            <a:ahLst/>
            <a:cxnLst/>
            <a:rect r="r" b="b" t="t" l="l"/>
            <a:pathLst>
              <a:path h="715819" w="2863277">
                <a:moveTo>
                  <a:pt x="0" y="0"/>
                </a:moveTo>
                <a:lnTo>
                  <a:pt x="2863277" y="0"/>
                </a:lnTo>
                <a:lnTo>
                  <a:pt x="2863277" y="715820"/>
                </a:lnTo>
                <a:lnTo>
                  <a:pt x="0" y="715820"/>
                </a:lnTo>
                <a:lnTo>
                  <a:pt x="0" y="0"/>
                </a:lnTo>
                <a:close/>
              </a:path>
            </a:pathLst>
          </a:custGeom>
          <a:blipFill>
            <a:blip r:embed="rId18">
              <a:extLst>
                <a:ext uri="{96DAC541-7B7A-43D3-8B79-37D633B846F1}">
                  <asvg:svgBlip xmlns:asvg="http://schemas.microsoft.com/office/drawing/2016/SVG/main" r:embed="rId19"/>
                </a:ext>
              </a:extLst>
            </a:blip>
            <a:stretch>
              <a:fillRect l="0" t="0" r="0" b="0"/>
            </a:stretch>
          </a:blipFill>
        </p:spPr>
      </p:sp>
      <p:sp>
        <p:nvSpPr>
          <p:cNvPr name="TextBox 13" id="13"/>
          <p:cNvSpPr txBox="true"/>
          <p:nvPr/>
        </p:nvSpPr>
        <p:spPr>
          <a:xfrm rot="0">
            <a:off x="6174596" y="5323008"/>
            <a:ext cx="7021654" cy="816611"/>
          </a:xfrm>
          <a:prstGeom prst="rect">
            <a:avLst/>
          </a:prstGeom>
        </p:spPr>
        <p:txBody>
          <a:bodyPr anchor="t" rtlCol="false" tIns="0" lIns="0" bIns="0" rIns="0">
            <a:spAutoFit/>
          </a:bodyPr>
          <a:lstStyle/>
          <a:p>
            <a:pPr algn="l">
              <a:lnSpc>
                <a:spcPts val="6439"/>
              </a:lnSpc>
            </a:pPr>
            <a:r>
              <a:rPr lang="en-US" sz="4599" b="true">
                <a:solidFill>
                  <a:srgbClr val="2C3990"/>
                </a:solidFill>
                <a:latin typeface="Poppins Bold"/>
                <a:ea typeface="Poppins Bold"/>
                <a:cs typeface="Poppins Bold"/>
                <a:sym typeface="Poppins Bold"/>
              </a:rPr>
              <a:t>Humans and Trees</a:t>
            </a:r>
          </a:p>
        </p:txBody>
      </p:sp>
      <p:sp>
        <p:nvSpPr>
          <p:cNvPr name="Freeform 14" id="14"/>
          <p:cNvSpPr/>
          <p:nvPr/>
        </p:nvSpPr>
        <p:spPr>
          <a:xfrm flipH="false" flipV="false" rot="0">
            <a:off x="14823355" y="-1511380"/>
            <a:ext cx="4913609" cy="4963241"/>
          </a:xfrm>
          <a:custGeom>
            <a:avLst/>
            <a:gdLst/>
            <a:ahLst/>
            <a:cxnLst/>
            <a:rect r="r" b="b" t="t" l="l"/>
            <a:pathLst>
              <a:path h="4963241" w="4913609">
                <a:moveTo>
                  <a:pt x="0" y="0"/>
                </a:moveTo>
                <a:lnTo>
                  <a:pt x="4913609" y="0"/>
                </a:lnTo>
                <a:lnTo>
                  <a:pt x="4913609" y="4963241"/>
                </a:lnTo>
                <a:lnTo>
                  <a:pt x="0" y="4963241"/>
                </a:lnTo>
                <a:lnTo>
                  <a:pt x="0" y="0"/>
                </a:lnTo>
                <a:close/>
              </a:path>
            </a:pathLst>
          </a:custGeom>
          <a:blipFill>
            <a:blip r:embed="rId20"/>
            <a:stretch>
              <a:fillRect l="0" t="0" r="0" b="0"/>
            </a:stretch>
          </a:blipFill>
        </p:spPr>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bg>
      <p:bgPr>
        <a:solidFill>
          <a:srgbClr val="F4F9FD"/>
        </a:solidFill>
      </p:bgPr>
    </p:bg>
    <p:spTree>
      <p:nvGrpSpPr>
        <p:cNvPr id="1" name=""/>
        <p:cNvGrpSpPr/>
        <p:nvPr/>
      </p:nvGrpSpPr>
      <p:grpSpPr>
        <a:xfrm>
          <a:off x="0" y="0"/>
          <a:ext cx="0" cy="0"/>
          <a:chOff x="0" y="0"/>
          <a:chExt cx="0" cy="0"/>
        </a:xfrm>
      </p:grpSpPr>
      <p:sp>
        <p:nvSpPr>
          <p:cNvPr name="Freeform 2" id="2"/>
          <p:cNvSpPr/>
          <p:nvPr/>
        </p:nvSpPr>
        <p:spPr>
          <a:xfrm flipH="false" flipV="true" rot="0">
            <a:off x="-236229" y="-1248484"/>
            <a:ext cx="18524229" cy="4214262"/>
          </a:xfrm>
          <a:custGeom>
            <a:avLst/>
            <a:gdLst/>
            <a:ahLst/>
            <a:cxnLst/>
            <a:rect r="r" b="b" t="t" l="l"/>
            <a:pathLst>
              <a:path h="4214262" w="18524229">
                <a:moveTo>
                  <a:pt x="0" y="4214262"/>
                </a:moveTo>
                <a:lnTo>
                  <a:pt x="18524229" y="4214262"/>
                </a:lnTo>
                <a:lnTo>
                  <a:pt x="18524229" y="0"/>
                </a:lnTo>
                <a:lnTo>
                  <a:pt x="0" y="0"/>
                </a:lnTo>
                <a:lnTo>
                  <a:pt x="0" y="4214262"/>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0">
            <a:off x="-16747" y="8697631"/>
            <a:ext cx="18304747" cy="1653098"/>
          </a:xfrm>
          <a:custGeom>
            <a:avLst/>
            <a:gdLst/>
            <a:ahLst/>
            <a:cxnLst/>
            <a:rect r="r" b="b" t="t" l="l"/>
            <a:pathLst>
              <a:path h="1653098" w="18304747">
                <a:moveTo>
                  <a:pt x="0" y="0"/>
                </a:moveTo>
                <a:lnTo>
                  <a:pt x="18304747" y="0"/>
                </a:lnTo>
                <a:lnTo>
                  <a:pt x="18304747" y="1653097"/>
                </a:lnTo>
                <a:lnTo>
                  <a:pt x="0" y="1653097"/>
                </a:lnTo>
                <a:lnTo>
                  <a:pt x="0" y="0"/>
                </a:lnTo>
                <a:close/>
              </a:path>
            </a:pathLst>
          </a:custGeom>
          <a:blipFill>
            <a:blip r:embed="rId4">
              <a:extLst>
                <a:ext uri="{96DAC541-7B7A-43D3-8B79-37D633B846F1}">
                  <asvg:svgBlip xmlns:asvg="http://schemas.microsoft.com/office/drawing/2016/SVG/main" r:embed="rId5"/>
                </a:ext>
              </a:extLst>
            </a:blip>
            <a:stretch>
              <a:fillRect l="-8962" t="-5121" r="0" b="-166349"/>
            </a:stretch>
          </a:blipFill>
        </p:spPr>
      </p:sp>
      <p:sp>
        <p:nvSpPr>
          <p:cNvPr name="Freeform 4" id="4"/>
          <p:cNvSpPr/>
          <p:nvPr/>
        </p:nvSpPr>
        <p:spPr>
          <a:xfrm flipH="false" flipV="false" rot="0">
            <a:off x="15585376" y="7539808"/>
            <a:ext cx="2358333" cy="2214371"/>
          </a:xfrm>
          <a:custGeom>
            <a:avLst/>
            <a:gdLst/>
            <a:ahLst/>
            <a:cxnLst/>
            <a:rect r="r" b="b" t="t" l="l"/>
            <a:pathLst>
              <a:path h="2214371" w="2358333">
                <a:moveTo>
                  <a:pt x="0" y="0"/>
                </a:moveTo>
                <a:lnTo>
                  <a:pt x="2358332" y="0"/>
                </a:lnTo>
                <a:lnTo>
                  <a:pt x="2358332" y="2214371"/>
                </a:lnTo>
                <a:lnTo>
                  <a:pt x="0" y="2214371"/>
                </a:lnTo>
                <a:lnTo>
                  <a:pt x="0" y="0"/>
                </a:lnTo>
                <a:close/>
              </a:path>
            </a:pathLst>
          </a:custGeom>
          <a:blipFill>
            <a:blip r:embed="rId6">
              <a:extLst>
                <a:ext uri="{96DAC541-7B7A-43D3-8B79-37D633B846F1}">
                  <asvg:svgBlip xmlns:asvg="http://schemas.microsoft.com/office/drawing/2016/SVG/main" r:embed="rId7"/>
                </a:ext>
              </a:extLst>
            </a:blip>
            <a:stretch>
              <a:fillRect l="0" t="0" r="-5025" b="-9616"/>
            </a:stretch>
          </a:blipFill>
        </p:spPr>
      </p:sp>
      <p:sp>
        <p:nvSpPr>
          <p:cNvPr name="Freeform 5" id="5"/>
          <p:cNvSpPr/>
          <p:nvPr/>
        </p:nvSpPr>
        <p:spPr>
          <a:xfrm flipH="false" flipV="false" rot="0">
            <a:off x="14908058" y="9763704"/>
            <a:ext cx="3351367" cy="596549"/>
          </a:xfrm>
          <a:custGeom>
            <a:avLst/>
            <a:gdLst/>
            <a:ahLst/>
            <a:cxnLst/>
            <a:rect r="r" b="b" t="t" l="l"/>
            <a:pathLst>
              <a:path h="596549" w="3351367">
                <a:moveTo>
                  <a:pt x="0" y="0"/>
                </a:moveTo>
                <a:lnTo>
                  <a:pt x="3351367" y="0"/>
                </a:lnTo>
                <a:lnTo>
                  <a:pt x="3351367" y="596549"/>
                </a:lnTo>
                <a:lnTo>
                  <a:pt x="0" y="596549"/>
                </a:lnTo>
                <a:lnTo>
                  <a:pt x="0" y="0"/>
                </a:lnTo>
                <a:close/>
              </a:path>
            </a:pathLst>
          </a:custGeom>
          <a:blipFill>
            <a:blip r:embed="rId8"/>
            <a:stretch>
              <a:fillRect l="0" t="0" r="0" b="0"/>
            </a:stretch>
          </a:blipFill>
        </p:spPr>
      </p:sp>
      <p:sp>
        <p:nvSpPr>
          <p:cNvPr name="TextBox 6" id="6"/>
          <p:cNvSpPr txBox="true"/>
          <p:nvPr/>
        </p:nvSpPr>
        <p:spPr>
          <a:xfrm rot="0">
            <a:off x="367010" y="2284890"/>
            <a:ext cx="9659031" cy="5632449"/>
          </a:xfrm>
          <a:prstGeom prst="rect">
            <a:avLst/>
          </a:prstGeom>
        </p:spPr>
        <p:txBody>
          <a:bodyPr anchor="t" rtlCol="false" tIns="0" lIns="0" bIns="0" rIns="0">
            <a:spAutoFit/>
          </a:bodyPr>
          <a:lstStyle/>
          <a:p>
            <a:pPr algn="l">
              <a:lnSpc>
                <a:spcPts val="5600"/>
              </a:lnSpc>
            </a:pPr>
            <a:r>
              <a:rPr lang="en-US" sz="4000">
                <a:solidFill>
                  <a:srgbClr val="2C3990"/>
                </a:solidFill>
                <a:latin typeface="Glacial Indifference"/>
                <a:ea typeface="Glacial Indifference"/>
                <a:cs typeface="Glacial Indifference"/>
                <a:sym typeface="Glacial Indifference"/>
              </a:rPr>
              <a:t>Deforestation is affecting the people who live in forests. </a:t>
            </a:r>
          </a:p>
          <a:p>
            <a:pPr algn="l">
              <a:lnSpc>
                <a:spcPts val="5600"/>
              </a:lnSpc>
            </a:pPr>
          </a:p>
          <a:p>
            <a:pPr algn="l">
              <a:lnSpc>
                <a:spcPts val="5600"/>
              </a:lnSpc>
            </a:pPr>
          </a:p>
          <a:p>
            <a:pPr algn="l">
              <a:lnSpc>
                <a:spcPts val="5600"/>
              </a:lnSpc>
            </a:pPr>
          </a:p>
          <a:p>
            <a:pPr algn="l">
              <a:lnSpc>
                <a:spcPts val="5600"/>
              </a:lnSpc>
            </a:pPr>
            <a:r>
              <a:rPr lang="en-US" sz="4000">
                <a:solidFill>
                  <a:srgbClr val="2C3990"/>
                </a:solidFill>
                <a:latin typeface="Glacial Indifference"/>
                <a:ea typeface="Glacial Indifference"/>
                <a:cs typeface="Glacial Indifference"/>
                <a:sym typeface="Glacial Indifference"/>
              </a:rPr>
              <a:t>They have been caring for the forests they live in for generations and they want to continue to protect it.</a:t>
            </a:r>
          </a:p>
        </p:txBody>
      </p:sp>
      <p:grpSp>
        <p:nvGrpSpPr>
          <p:cNvPr name="Group 7" id="7"/>
          <p:cNvGrpSpPr/>
          <p:nvPr/>
        </p:nvGrpSpPr>
        <p:grpSpPr>
          <a:xfrm rot="0">
            <a:off x="367010" y="4086273"/>
            <a:ext cx="9659031" cy="1375337"/>
            <a:chOff x="0" y="0"/>
            <a:chExt cx="2543942" cy="362229"/>
          </a:xfrm>
        </p:grpSpPr>
        <p:sp>
          <p:nvSpPr>
            <p:cNvPr name="Freeform 8" id="8"/>
            <p:cNvSpPr/>
            <p:nvPr/>
          </p:nvSpPr>
          <p:spPr>
            <a:xfrm flipH="false" flipV="false" rot="0">
              <a:off x="0" y="0"/>
              <a:ext cx="2543942" cy="362229"/>
            </a:xfrm>
            <a:custGeom>
              <a:avLst/>
              <a:gdLst/>
              <a:ahLst/>
              <a:cxnLst/>
              <a:rect r="r" b="b" t="t" l="l"/>
              <a:pathLst>
                <a:path h="362229" w="2543942">
                  <a:moveTo>
                    <a:pt x="0" y="0"/>
                  </a:moveTo>
                  <a:lnTo>
                    <a:pt x="2543942" y="0"/>
                  </a:lnTo>
                  <a:lnTo>
                    <a:pt x="2543942" y="362229"/>
                  </a:lnTo>
                  <a:lnTo>
                    <a:pt x="0" y="362229"/>
                  </a:lnTo>
                  <a:close/>
                </a:path>
              </a:pathLst>
            </a:custGeom>
            <a:solidFill>
              <a:srgbClr val="ADD866"/>
            </a:solidFill>
          </p:spPr>
        </p:sp>
        <p:sp>
          <p:nvSpPr>
            <p:cNvPr name="TextBox 9" id="9"/>
            <p:cNvSpPr txBox="true"/>
            <p:nvPr/>
          </p:nvSpPr>
          <p:spPr>
            <a:xfrm>
              <a:off x="0" y="-66675"/>
              <a:ext cx="2543942" cy="428904"/>
            </a:xfrm>
            <a:prstGeom prst="rect">
              <a:avLst/>
            </a:prstGeom>
          </p:spPr>
          <p:txBody>
            <a:bodyPr anchor="ctr" rtlCol="false" tIns="50800" lIns="50800" bIns="50800" rIns="50800"/>
            <a:lstStyle/>
            <a:p>
              <a:pPr algn="l">
                <a:lnSpc>
                  <a:spcPts val="4619"/>
                </a:lnSpc>
              </a:pPr>
              <a:r>
                <a:rPr lang="en-US" sz="3299">
                  <a:solidFill>
                    <a:srgbClr val="2B2D7E"/>
                  </a:solidFill>
                  <a:latin typeface="Glacial Indifference"/>
                  <a:ea typeface="Glacial Indifference"/>
                  <a:cs typeface="Glacial Indifference"/>
                  <a:sym typeface="Glacial Indifference"/>
                </a:rPr>
                <a:t>How would you feel if your home was destroyed?</a:t>
              </a:r>
            </a:p>
          </p:txBody>
        </p:sp>
      </p:grpSp>
      <p:grpSp>
        <p:nvGrpSpPr>
          <p:cNvPr name="Group 10" id="10"/>
          <p:cNvGrpSpPr/>
          <p:nvPr/>
        </p:nvGrpSpPr>
        <p:grpSpPr>
          <a:xfrm rot="0">
            <a:off x="11256699" y="3467846"/>
            <a:ext cx="6687010" cy="3569894"/>
            <a:chOff x="0" y="0"/>
            <a:chExt cx="1761188" cy="940219"/>
          </a:xfrm>
        </p:grpSpPr>
        <p:sp>
          <p:nvSpPr>
            <p:cNvPr name="Freeform 11" id="11"/>
            <p:cNvSpPr/>
            <p:nvPr/>
          </p:nvSpPr>
          <p:spPr>
            <a:xfrm flipH="false" flipV="false" rot="0">
              <a:off x="0" y="0"/>
              <a:ext cx="1761188" cy="940219"/>
            </a:xfrm>
            <a:custGeom>
              <a:avLst/>
              <a:gdLst/>
              <a:ahLst/>
              <a:cxnLst/>
              <a:rect r="r" b="b" t="t" l="l"/>
              <a:pathLst>
                <a:path h="940219" w="1761188">
                  <a:moveTo>
                    <a:pt x="0" y="0"/>
                  </a:moveTo>
                  <a:lnTo>
                    <a:pt x="1761188" y="0"/>
                  </a:lnTo>
                  <a:lnTo>
                    <a:pt x="1761188" y="940219"/>
                  </a:lnTo>
                  <a:lnTo>
                    <a:pt x="0" y="940219"/>
                  </a:lnTo>
                  <a:close/>
                </a:path>
              </a:pathLst>
            </a:custGeom>
            <a:solidFill>
              <a:srgbClr val="8DC740"/>
            </a:solidFill>
          </p:spPr>
        </p:sp>
        <p:sp>
          <p:nvSpPr>
            <p:cNvPr name="TextBox 12" id="12"/>
            <p:cNvSpPr txBox="true"/>
            <p:nvPr/>
          </p:nvSpPr>
          <p:spPr>
            <a:xfrm>
              <a:off x="0" y="-66675"/>
              <a:ext cx="1761188" cy="1006894"/>
            </a:xfrm>
            <a:prstGeom prst="rect">
              <a:avLst/>
            </a:prstGeom>
          </p:spPr>
          <p:txBody>
            <a:bodyPr anchor="ctr" rtlCol="false" tIns="50800" lIns="50800" bIns="50800" rIns="50800"/>
            <a:lstStyle/>
            <a:p>
              <a:pPr algn="ctr">
                <a:lnSpc>
                  <a:spcPts val="4619"/>
                </a:lnSpc>
              </a:pPr>
              <a:r>
                <a:rPr lang="en-US" sz="3299">
                  <a:solidFill>
                    <a:srgbClr val="2B2D7E"/>
                  </a:solidFill>
                  <a:latin typeface="Glacial Indifference"/>
                  <a:ea typeface="Glacial Indifference"/>
                  <a:cs typeface="Glacial Indifference"/>
                  <a:sym typeface="Glacial Indifference"/>
                </a:rPr>
                <a:t>Their knowledge and understanding of their forests is so important to help us take better care of our world and take action against climate change.</a:t>
              </a:r>
            </a:p>
          </p:txBody>
        </p:sp>
      </p:grpSp>
      <p:grpSp>
        <p:nvGrpSpPr>
          <p:cNvPr name="Group 13" id="13"/>
          <p:cNvGrpSpPr/>
          <p:nvPr/>
        </p:nvGrpSpPr>
        <p:grpSpPr>
          <a:xfrm rot="0">
            <a:off x="14908058" y="438116"/>
            <a:ext cx="2807838" cy="2807838"/>
            <a:chOff x="0" y="0"/>
            <a:chExt cx="812800" cy="812800"/>
          </a:xfrm>
        </p:grpSpPr>
        <p:sp>
          <p:nvSpPr>
            <p:cNvPr name="Freeform 14" id="14"/>
            <p:cNvSpPr/>
            <p:nvPr/>
          </p:nvSpPr>
          <p:spPr>
            <a:xfrm flipH="false" flipV="false" rot="0">
              <a:off x="0" y="0"/>
              <a:ext cx="812800" cy="812800"/>
            </a:xfrm>
            <a:custGeom>
              <a:avLst/>
              <a:gdLst/>
              <a:ahLst/>
              <a:cxnLst/>
              <a:rect r="r" b="b" t="t" l="l"/>
              <a:pathLst>
                <a:path h="812800" w="812800">
                  <a:moveTo>
                    <a:pt x="63417" y="0"/>
                  </a:moveTo>
                  <a:lnTo>
                    <a:pt x="749383" y="0"/>
                  </a:lnTo>
                  <a:cubicBezTo>
                    <a:pt x="784407" y="0"/>
                    <a:pt x="812800" y="28393"/>
                    <a:pt x="812800" y="63417"/>
                  </a:cubicBezTo>
                  <a:lnTo>
                    <a:pt x="812800" y="749383"/>
                  </a:lnTo>
                  <a:cubicBezTo>
                    <a:pt x="812800" y="784407"/>
                    <a:pt x="784407" y="812800"/>
                    <a:pt x="749383" y="812800"/>
                  </a:cubicBezTo>
                  <a:lnTo>
                    <a:pt x="63417" y="812800"/>
                  </a:lnTo>
                  <a:cubicBezTo>
                    <a:pt x="28393" y="812800"/>
                    <a:pt x="0" y="784407"/>
                    <a:pt x="0" y="749383"/>
                  </a:cubicBezTo>
                  <a:lnTo>
                    <a:pt x="0" y="63417"/>
                  </a:lnTo>
                  <a:cubicBezTo>
                    <a:pt x="0" y="28393"/>
                    <a:pt x="28393" y="0"/>
                    <a:pt x="63417" y="0"/>
                  </a:cubicBezTo>
                  <a:close/>
                </a:path>
              </a:pathLst>
            </a:custGeom>
            <a:blipFill>
              <a:blip r:embed="rId9"/>
              <a:stretch>
                <a:fillRect l="0" t="-24931" r="0" b="-24931"/>
              </a:stretch>
            </a:blipFill>
          </p:spPr>
        </p:sp>
      </p:grpSp>
      <p:grpSp>
        <p:nvGrpSpPr>
          <p:cNvPr name="Group 15" id="15"/>
          <p:cNvGrpSpPr/>
          <p:nvPr/>
        </p:nvGrpSpPr>
        <p:grpSpPr>
          <a:xfrm rot="0">
            <a:off x="11256699" y="438116"/>
            <a:ext cx="2807838" cy="2807838"/>
            <a:chOff x="0" y="0"/>
            <a:chExt cx="812800" cy="812800"/>
          </a:xfrm>
        </p:grpSpPr>
        <p:sp>
          <p:nvSpPr>
            <p:cNvPr name="Freeform 16" id="16"/>
            <p:cNvSpPr/>
            <p:nvPr/>
          </p:nvSpPr>
          <p:spPr>
            <a:xfrm flipH="false" flipV="false" rot="0">
              <a:off x="0" y="0"/>
              <a:ext cx="812800" cy="812800"/>
            </a:xfrm>
            <a:custGeom>
              <a:avLst/>
              <a:gdLst/>
              <a:ahLst/>
              <a:cxnLst/>
              <a:rect r="r" b="b" t="t" l="l"/>
              <a:pathLst>
                <a:path h="812800" w="812800">
                  <a:moveTo>
                    <a:pt x="63417" y="0"/>
                  </a:moveTo>
                  <a:lnTo>
                    <a:pt x="749383" y="0"/>
                  </a:lnTo>
                  <a:cubicBezTo>
                    <a:pt x="784407" y="0"/>
                    <a:pt x="812800" y="28393"/>
                    <a:pt x="812800" y="63417"/>
                  </a:cubicBezTo>
                  <a:lnTo>
                    <a:pt x="812800" y="749383"/>
                  </a:lnTo>
                  <a:cubicBezTo>
                    <a:pt x="812800" y="784407"/>
                    <a:pt x="784407" y="812800"/>
                    <a:pt x="749383" y="812800"/>
                  </a:cubicBezTo>
                  <a:lnTo>
                    <a:pt x="63417" y="812800"/>
                  </a:lnTo>
                  <a:cubicBezTo>
                    <a:pt x="28393" y="812800"/>
                    <a:pt x="0" y="784407"/>
                    <a:pt x="0" y="749383"/>
                  </a:cubicBezTo>
                  <a:lnTo>
                    <a:pt x="0" y="63417"/>
                  </a:lnTo>
                  <a:cubicBezTo>
                    <a:pt x="0" y="28393"/>
                    <a:pt x="28393" y="0"/>
                    <a:pt x="63417" y="0"/>
                  </a:cubicBezTo>
                  <a:close/>
                </a:path>
              </a:pathLst>
            </a:custGeom>
            <a:blipFill>
              <a:blip r:embed="rId10"/>
              <a:stretch>
                <a:fillRect l="-25046" t="0" r="-25046" b="0"/>
              </a:stretch>
            </a:blipFill>
          </p:spPr>
        </p:sp>
      </p:grpSp>
      <p:sp>
        <p:nvSpPr>
          <p:cNvPr name="Freeform 17" id="17"/>
          <p:cNvSpPr/>
          <p:nvPr/>
        </p:nvSpPr>
        <p:spPr>
          <a:xfrm flipH="true" flipV="true" rot="0">
            <a:off x="8196690" y="7037740"/>
            <a:ext cx="6403514" cy="3742424"/>
          </a:xfrm>
          <a:custGeom>
            <a:avLst/>
            <a:gdLst/>
            <a:ahLst/>
            <a:cxnLst/>
            <a:rect r="r" b="b" t="t" l="l"/>
            <a:pathLst>
              <a:path h="3742424" w="6403514">
                <a:moveTo>
                  <a:pt x="6403514" y="3742424"/>
                </a:moveTo>
                <a:lnTo>
                  <a:pt x="0" y="3742424"/>
                </a:lnTo>
                <a:lnTo>
                  <a:pt x="0" y="0"/>
                </a:lnTo>
                <a:lnTo>
                  <a:pt x="6403514" y="0"/>
                </a:lnTo>
                <a:lnTo>
                  <a:pt x="6403514" y="3742424"/>
                </a:lnTo>
                <a:close/>
              </a:path>
            </a:pathLst>
          </a:custGeom>
          <a:blipFill>
            <a:blip r:embed="rId11"/>
            <a:stretch>
              <a:fillRect l="0" t="0" r="0" b="-13999"/>
            </a:stretch>
          </a:blipFill>
        </p:spPr>
      </p:sp>
      <p:sp>
        <p:nvSpPr>
          <p:cNvPr name="TextBox 18" id="18"/>
          <p:cNvSpPr txBox="true"/>
          <p:nvPr/>
        </p:nvSpPr>
        <p:spPr>
          <a:xfrm rot="0">
            <a:off x="367010" y="266666"/>
            <a:ext cx="10651802" cy="1076326"/>
          </a:xfrm>
          <a:prstGeom prst="rect">
            <a:avLst/>
          </a:prstGeom>
        </p:spPr>
        <p:txBody>
          <a:bodyPr anchor="t" rtlCol="false" tIns="0" lIns="0" bIns="0" rIns="0">
            <a:spAutoFit/>
          </a:bodyPr>
          <a:lstStyle/>
          <a:p>
            <a:pPr algn="l">
              <a:lnSpc>
                <a:spcPts val="8399"/>
              </a:lnSpc>
            </a:pPr>
            <a:r>
              <a:rPr lang="en-US" sz="5999" b="true">
                <a:solidFill>
                  <a:srgbClr val="2C3990"/>
                </a:solidFill>
                <a:latin typeface="Poppins Bold"/>
                <a:ea typeface="Poppins Bold"/>
                <a:cs typeface="Poppins Bold"/>
                <a:sym typeface="Poppins Bold"/>
              </a:rPr>
              <a:t>The Forest Is Our Home</a:t>
            </a:r>
          </a:p>
        </p:txBody>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bg>
      <p:bgPr>
        <a:solidFill>
          <a:srgbClr val="F4F9FD"/>
        </a:solidFill>
      </p:bgPr>
    </p:bg>
    <p:spTree>
      <p:nvGrpSpPr>
        <p:cNvPr id="1" name=""/>
        <p:cNvGrpSpPr/>
        <p:nvPr/>
      </p:nvGrpSpPr>
      <p:grpSpPr>
        <a:xfrm>
          <a:off x="0" y="0"/>
          <a:ext cx="0" cy="0"/>
          <a:chOff x="0" y="0"/>
          <a:chExt cx="0" cy="0"/>
        </a:xfrm>
      </p:grpSpPr>
      <p:sp>
        <p:nvSpPr>
          <p:cNvPr name="Freeform 2" id="2"/>
          <p:cNvSpPr/>
          <p:nvPr/>
        </p:nvSpPr>
        <p:spPr>
          <a:xfrm flipH="false" flipV="true" rot="0">
            <a:off x="-236229" y="-1248484"/>
            <a:ext cx="18524229" cy="4214262"/>
          </a:xfrm>
          <a:custGeom>
            <a:avLst/>
            <a:gdLst/>
            <a:ahLst/>
            <a:cxnLst/>
            <a:rect r="r" b="b" t="t" l="l"/>
            <a:pathLst>
              <a:path h="4214262" w="18524229">
                <a:moveTo>
                  <a:pt x="0" y="4214262"/>
                </a:moveTo>
                <a:lnTo>
                  <a:pt x="18524229" y="4214262"/>
                </a:lnTo>
                <a:lnTo>
                  <a:pt x="18524229" y="0"/>
                </a:lnTo>
                <a:lnTo>
                  <a:pt x="0" y="0"/>
                </a:lnTo>
                <a:lnTo>
                  <a:pt x="0" y="4214262"/>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0">
            <a:off x="-16747" y="8697631"/>
            <a:ext cx="18304747" cy="1653098"/>
          </a:xfrm>
          <a:custGeom>
            <a:avLst/>
            <a:gdLst/>
            <a:ahLst/>
            <a:cxnLst/>
            <a:rect r="r" b="b" t="t" l="l"/>
            <a:pathLst>
              <a:path h="1653098" w="18304747">
                <a:moveTo>
                  <a:pt x="0" y="0"/>
                </a:moveTo>
                <a:lnTo>
                  <a:pt x="18304747" y="0"/>
                </a:lnTo>
                <a:lnTo>
                  <a:pt x="18304747" y="1653097"/>
                </a:lnTo>
                <a:lnTo>
                  <a:pt x="0" y="1653097"/>
                </a:lnTo>
                <a:lnTo>
                  <a:pt x="0" y="0"/>
                </a:lnTo>
                <a:close/>
              </a:path>
            </a:pathLst>
          </a:custGeom>
          <a:blipFill>
            <a:blip r:embed="rId4">
              <a:extLst>
                <a:ext uri="{96DAC541-7B7A-43D3-8B79-37D633B846F1}">
                  <asvg:svgBlip xmlns:asvg="http://schemas.microsoft.com/office/drawing/2016/SVG/main" r:embed="rId5"/>
                </a:ext>
              </a:extLst>
            </a:blip>
            <a:stretch>
              <a:fillRect l="-8962" t="-5121" r="0" b="-166349"/>
            </a:stretch>
          </a:blipFill>
        </p:spPr>
      </p:sp>
      <p:sp>
        <p:nvSpPr>
          <p:cNvPr name="Freeform 4" id="4"/>
          <p:cNvSpPr/>
          <p:nvPr/>
        </p:nvSpPr>
        <p:spPr>
          <a:xfrm flipH="false" flipV="false" rot="0">
            <a:off x="15585376" y="7539808"/>
            <a:ext cx="2358333" cy="2214371"/>
          </a:xfrm>
          <a:custGeom>
            <a:avLst/>
            <a:gdLst/>
            <a:ahLst/>
            <a:cxnLst/>
            <a:rect r="r" b="b" t="t" l="l"/>
            <a:pathLst>
              <a:path h="2214371" w="2358333">
                <a:moveTo>
                  <a:pt x="0" y="0"/>
                </a:moveTo>
                <a:lnTo>
                  <a:pt x="2358332" y="0"/>
                </a:lnTo>
                <a:lnTo>
                  <a:pt x="2358332" y="2214371"/>
                </a:lnTo>
                <a:lnTo>
                  <a:pt x="0" y="2214371"/>
                </a:lnTo>
                <a:lnTo>
                  <a:pt x="0" y="0"/>
                </a:lnTo>
                <a:close/>
              </a:path>
            </a:pathLst>
          </a:custGeom>
          <a:blipFill>
            <a:blip r:embed="rId6">
              <a:extLst>
                <a:ext uri="{96DAC541-7B7A-43D3-8B79-37D633B846F1}">
                  <asvg:svgBlip xmlns:asvg="http://schemas.microsoft.com/office/drawing/2016/SVG/main" r:embed="rId7"/>
                </a:ext>
              </a:extLst>
            </a:blip>
            <a:stretch>
              <a:fillRect l="0" t="0" r="-5025" b="-9616"/>
            </a:stretch>
          </a:blipFill>
        </p:spPr>
      </p:sp>
      <p:sp>
        <p:nvSpPr>
          <p:cNvPr name="Freeform 5" id="5"/>
          <p:cNvSpPr/>
          <p:nvPr/>
        </p:nvSpPr>
        <p:spPr>
          <a:xfrm flipH="false" flipV="false" rot="0">
            <a:off x="14908058" y="9763704"/>
            <a:ext cx="3351367" cy="596549"/>
          </a:xfrm>
          <a:custGeom>
            <a:avLst/>
            <a:gdLst/>
            <a:ahLst/>
            <a:cxnLst/>
            <a:rect r="r" b="b" t="t" l="l"/>
            <a:pathLst>
              <a:path h="596549" w="3351367">
                <a:moveTo>
                  <a:pt x="0" y="0"/>
                </a:moveTo>
                <a:lnTo>
                  <a:pt x="3351367" y="0"/>
                </a:lnTo>
                <a:lnTo>
                  <a:pt x="3351367" y="596549"/>
                </a:lnTo>
                <a:lnTo>
                  <a:pt x="0" y="596549"/>
                </a:lnTo>
                <a:lnTo>
                  <a:pt x="0" y="0"/>
                </a:lnTo>
                <a:close/>
              </a:path>
            </a:pathLst>
          </a:custGeom>
          <a:blipFill>
            <a:blip r:embed="rId8"/>
            <a:stretch>
              <a:fillRect l="0" t="0" r="0" b="0"/>
            </a:stretch>
          </a:blipFill>
        </p:spPr>
      </p:sp>
      <p:sp>
        <p:nvSpPr>
          <p:cNvPr name="Freeform 6" id="6"/>
          <p:cNvSpPr/>
          <p:nvPr/>
        </p:nvSpPr>
        <p:spPr>
          <a:xfrm flipH="false" flipV="false" rot="0">
            <a:off x="11018812" y="2542869"/>
            <a:ext cx="6240488" cy="4165526"/>
          </a:xfrm>
          <a:custGeom>
            <a:avLst/>
            <a:gdLst/>
            <a:ahLst/>
            <a:cxnLst/>
            <a:rect r="r" b="b" t="t" l="l"/>
            <a:pathLst>
              <a:path h="4165526" w="6240488">
                <a:moveTo>
                  <a:pt x="0" y="0"/>
                </a:moveTo>
                <a:lnTo>
                  <a:pt x="6240488" y="0"/>
                </a:lnTo>
                <a:lnTo>
                  <a:pt x="6240488" y="4165525"/>
                </a:lnTo>
                <a:lnTo>
                  <a:pt x="0" y="4165525"/>
                </a:lnTo>
                <a:lnTo>
                  <a:pt x="0" y="0"/>
                </a:lnTo>
                <a:close/>
              </a:path>
            </a:pathLst>
          </a:custGeom>
          <a:blipFill>
            <a:blip r:embed="rId9"/>
            <a:stretch>
              <a:fillRect l="-17" t="0" r="-17" b="0"/>
            </a:stretch>
          </a:blipFill>
        </p:spPr>
      </p:sp>
      <p:sp>
        <p:nvSpPr>
          <p:cNvPr name="TextBox 7" id="7"/>
          <p:cNvSpPr txBox="true"/>
          <p:nvPr/>
        </p:nvSpPr>
        <p:spPr>
          <a:xfrm rot="0">
            <a:off x="367010" y="2284890"/>
            <a:ext cx="10429181" cy="3517899"/>
          </a:xfrm>
          <a:prstGeom prst="rect">
            <a:avLst/>
          </a:prstGeom>
        </p:spPr>
        <p:txBody>
          <a:bodyPr anchor="t" rtlCol="false" tIns="0" lIns="0" bIns="0" rIns="0">
            <a:spAutoFit/>
          </a:bodyPr>
          <a:lstStyle/>
          <a:p>
            <a:pPr algn="l">
              <a:lnSpc>
                <a:spcPts val="5600"/>
              </a:lnSpc>
            </a:pPr>
            <a:r>
              <a:rPr lang="en-US" sz="4000">
                <a:solidFill>
                  <a:srgbClr val="2C3990"/>
                </a:solidFill>
                <a:latin typeface="Glacial Indifference"/>
                <a:ea typeface="Glacial Indifference"/>
                <a:cs typeface="Glacial Indifference"/>
                <a:sym typeface="Glacial Indifference"/>
              </a:rPr>
              <a:t>Many people who live in forests are worried about the impact of climate change and deforestation on their communities, and the animals and plants that they share their forest with. </a:t>
            </a:r>
          </a:p>
        </p:txBody>
      </p:sp>
      <p:sp>
        <p:nvSpPr>
          <p:cNvPr name="TextBox 8" id="8"/>
          <p:cNvSpPr txBox="true"/>
          <p:nvPr/>
        </p:nvSpPr>
        <p:spPr>
          <a:xfrm rot="0">
            <a:off x="721980" y="2242831"/>
            <a:ext cx="2402015" cy="523876"/>
          </a:xfrm>
          <a:prstGeom prst="rect">
            <a:avLst/>
          </a:prstGeom>
        </p:spPr>
        <p:txBody>
          <a:bodyPr anchor="t" rtlCol="false" tIns="0" lIns="0" bIns="0" rIns="0">
            <a:spAutoFit/>
          </a:bodyPr>
          <a:lstStyle/>
          <a:p>
            <a:pPr algn="ctr">
              <a:lnSpc>
                <a:spcPts val="4199"/>
              </a:lnSpc>
            </a:pPr>
          </a:p>
        </p:txBody>
      </p:sp>
      <p:sp>
        <p:nvSpPr>
          <p:cNvPr name="TextBox 9" id="9"/>
          <p:cNvSpPr txBox="true"/>
          <p:nvPr/>
        </p:nvSpPr>
        <p:spPr>
          <a:xfrm rot="0">
            <a:off x="367010" y="266666"/>
            <a:ext cx="10651802" cy="1076326"/>
          </a:xfrm>
          <a:prstGeom prst="rect">
            <a:avLst/>
          </a:prstGeom>
        </p:spPr>
        <p:txBody>
          <a:bodyPr anchor="t" rtlCol="false" tIns="0" lIns="0" bIns="0" rIns="0">
            <a:spAutoFit/>
          </a:bodyPr>
          <a:lstStyle/>
          <a:p>
            <a:pPr algn="l">
              <a:lnSpc>
                <a:spcPts val="8399"/>
              </a:lnSpc>
            </a:pPr>
            <a:r>
              <a:rPr lang="en-US" sz="5999" b="true">
                <a:solidFill>
                  <a:srgbClr val="2C3990"/>
                </a:solidFill>
                <a:latin typeface="Poppins Bold"/>
                <a:ea typeface="Poppins Bold"/>
                <a:cs typeface="Poppins Bold"/>
                <a:sym typeface="Poppins Bold"/>
              </a:rPr>
              <a:t>The Forest Is Our Home</a:t>
            </a:r>
          </a:p>
        </p:txBody>
      </p:sp>
      <p:grpSp>
        <p:nvGrpSpPr>
          <p:cNvPr name="Group 10" id="10"/>
          <p:cNvGrpSpPr/>
          <p:nvPr/>
        </p:nvGrpSpPr>
        <p:grpSpPr>
          <a:xfrm rot="0">
            <a:off x="367010" y="6362464"/>
            <a:ext cx="9659031" cy="1375337"/>
            <a:chOff x="0" y="0"/>
            <a:chExt cx="2543942" cy="362229"/>
          </a:xfrm>
        </p:grpSpPr>
        <p:sp>
          <p:nvSpPr>
            <p:cNvPr name="Freeform 11" id="11"/>
            <p:cNvSpPr/>
            <p:nvPr/>
          </p:nvSpPr>
          <p:spPr>
            <a:xfrm flipH="false" flipV="false" rot="0">
              <a:off x="0" y="0"/>
              <a:ext cx="2543942" cy="362229"/>
            </a:xfrm>
            <a:custGeom>
              <a:avLst/>
              <a:gdLst/>
              <a:ahLst/>
              <a:cxnLst/>
              <a:rect r="r" b="b" t="t" l="l"/>
              <a:pathLst>
                <a:path h="362229" w="2543942">
                  <a:moveTo>
                    <a:pt x="0" y="0"/>
                  </a:moveTo>
                  <a:lnTo>
                    <a:pt x="2543942" y="0"/>
                  </a:lnTo>
                  <a:lnTo>
                    <a:pt x="2543942" y="362229"/>
                  </a:lnTo>
                  <a:lnTo>
                    <a:pt x="0" y="362229"/>
                  </a:lnTo>
                  <a:close/>
                </a:path>
              </a:pathLst>
            </a:custGeom>
            <a:solidFill>
              <a:srgbClr val="FF914D"/>
            </a:solidFill>
          </p:spPr>
        </p:sp>
        <p:sp>
          <p:nvSpPr>
            <p:cNvPr name="TextBox 12" id="12"/>
            <p:cNvSpPr txBox="true"/>
            <p:nvPr/>
          </p:nvSpPr>
          <p:spPr>
            <a:xfrm>
              <a:off x="0" y="-66675"/>
              <a:ext cx="2543942" cy="428904"/>
            </a:xfrm>
            <a:prstGeom prst="rect">
              <a:avLst/>
            </a:prstGeom>
          </p:spPr>
          <p:txBody>
            <a:bodyPr anchor="ctr" rtlCol="false" tIns="50800" lIns="50800" bIns="50800" rIns="50800"/>
            <a:lstStyle/>
            <a:p>
              <a:pPr algn="l">
                <a:lnSpc>
                  <a:spcPts val="4899"/>
                </a:lnSpc>
              </a:pPr>
              <a:r>
                <a:rPr lang="en-US" sz="3499">
                  <a:solidFill>
                    <a:srgbClr val="2B2D7E"/>
                  </a:solidFill>
                  <a:latin typeface="Glacial Indifference"/>
                  <a:ea typeface="Glacial Indifference"/>
                  <a:cs typeface="Glacial Indifference"/>
                  <a:sym typeface="Glacial Indifference"/>
                </a:rPr>
                <a:t>They have been sharing their concerns for a long time but they haven’t been listened to.</a:t>
              </a:r>
            </a:p>
          </p:txBody>
        </p:sp>
      </p:gr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bg>
      <p:bgPr>
        <a:solidFill>
          <a:srgbClr val="F4F9FD"/>
        </a:solidFill>
      </p:bgPr>
    </p:bg>
    <p:spTree>
      <p:nvGrpSpPr>
        <p:cNvPr id="1" name=""/>
        <p:cNvGrpSpPr/>
        <p:nvPr/>
      </p:nvGrpSpPr>
      <p:grpSpPr>
        <a:xfrm>
          <a:off x="0" y="0"/>
          <a:ext cx="0" cy="0"/>
          <a:chOff x="0" y="0"/>
          <a:chExt cx="0" cy="0"/>
        </a:xfrm>
      </p:grpSpPr>
      <p:sp>
        <p:nvSpPr>
          <p:cNvPr name="Freeform 2" id="2"/>
          <p:cNvSpPr/>
          <p:nvPr/>
        </p:nvSpPr>
        <p:spPr>
          <a:xfrm flipH="false" flipV="true" rot="0">
            <a:off x="-236229" y="-1248484"/>
            <a:ext cx="18524229" cy="4214262"/>
          </a:xfrm>
          <a:custGeom>
            <a:avLst/>
            <a:gdLst/>
            <a:ahLst/>
            <a:cxnLst/>
            <a:rect r="r" b="b" t="t" l="l"/>
            <a:pathLst>
              <a:path h="4214262" w="18524229">
                <a:moveTo>
                  <a:pt x="0" y="4214262"/>
                </a:moveTo>
                <a:lnTo>
                  <a:pt x="18524229" y="4214262"/>
                </a:lnTo>
                <a:lnTo>
                  <a:pt x="18524229" y="0"/>
                </a:lnTo>
                <a:lnTo>
                  <a:pt x="0" y="0"/>
                </a:lnTo>
                <a:lnTo>
                  <a:pt x="0" y="4214262"/>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0">
            <a:off x="-16747" y="8697631"/>
            <a:ext cx="18304747" cy="1653098"/>
          </a:xfrm>
          <a:custGeom>
            <a:avLst/>
            <a:gdLst/>
            <a:ahLst/>
            <a:cxnLst/>
            <a:rect r="r" b="b" t="t" l="l"/>
            <a:pathLst>
              <a:path h="1653098" w="18304747">
                <a:moveTo>
                  <a:pt x="0" y="0"/>
                </a:moveTo>
                <a:lnTo>
                  <a:pt x="18304747" y="0"/>
                </a:lnTo>
                <a:lnTo>
                  <a:pt x="18304747" y="1653097"/>
                </a:lnTo>
                <a:lnTo>
                  <a:pt x="0" y="1653097"/>
                </a:lnTo>
                <a:lnTo>
                  <a:pt x="0" y="0"/>
                </a:lnTo>
                <a:close/>
              </a:path>
            </a:pathLst>
          </a:custGeom>
          <a:blipFill>
            <a:blip r:embed="rId4">
              <a:extLst>
                <a:ext uri="{96DAC541-7B7A-43D3-8B79-37D633B846F1}">
                  <asvg:svgBlip xmlns:asvg="http://schemas.microsoft.com/office/drawing/2016/SVG/main" r:embed="rId5"/>
                </a:ext>
              </a:extLst>
            </a:blip>
            <a:stretch>
              <a:fillRect l="-8962" t="-5121" r="0" b="-166349"/>
            </a:stretch>
          </a:blipFill>
        </p:spPr>
      </p:sp>
      <p:sp>
        <p:nvSpPr>
          <p:cNvPr name="Freeform 4" id="4"/>
          <p:cNvSpPr/>
          <p:nvPr/>
        </p:nvSpPr>
        <p:spPr>
          <a:xfrm flipH="false" flipV="false" rot="0">
            <a:off x="15585376" y="7539808"/>
            <a:ext cx="2358333" cy="2214371"/>
          </a:xfrm>
          <a:custGeom>
            <a:avLst/>
            <a:gdLst/>
            <a:ahLst/>
            <a:cxnLst/>
            <a:rect r="r" b="b" t="t" l="l"/>
            <a:pathLst>
              <a:path h="2214371" w="2358333">
                <a:moveTo>
                  <a:pt x="0" y="0"/>
                </a:moveTo>
                <a:lnTo>
                  <a:pt x="2358332" y="0"/>
                </a:lnTo>
                <a:lnTo>
                  <a:pt x="2358332" y="2214371"/>
                </a:lnTo>
                <a:lnTo>
                  <a:pt x="0" y="2214371"/>
                </a:lnTo>
                <a:lnTo>
                  <a:pt x="0" y="0"/>
                </a:lnTo>
                <a:close/>
              </a:path>
            </a:pathLst>
          </a:custGeom>
          <a:blipFill>
            <a:blip r:embed="rId6">
              <a:extLst>
                <a:ext uri="{96DAC541-7B7A-43D3-8B79-37D633B846F1}">
                  <asvg:svgBlip xmlns:asvg="http://schemas.microsoft.com/office/drawing/2016/SVG/main" r:embed="rId7"/>
                </a:ext>
              </a:extLst>
            </a:blip>
            <a:stretch>
              <a:fillRect l="0" t="0" r="-5025" b="-9616"/>
            </a:stretch>
          </a:blipFill>
        </p:spPr>
      </p:sp>
      <p:sp>
        <p:nvSpPr>
          <p:cNvPr name="Freeform 5" id="5"/>
          <p:cNvSpPr/>
          <p:nvPr/>
        </p:nvSpPr>
        <p:spPr>
          <a:xfrm flipH="false" flipV="false" rot="0">
            <a:off x="14908058" y="9763704"/>
            <a:ext cx="3351367" cy="596549"/>
          </a:xfrm>
          <a:custGeom>
            <a:avLst/>
            <a:gdLst/>
            <a:ahLst/>
            <a:cxnLst/>
            <a:rect r="r" b="b" t="t" l="l"/>
            <a:pathLst>
              <a:path h="596549" w="3351367">
                <a:moveTo>
                  <a:pt x="0" y="0"/>
                </a:moveTo>
                <a:lnTo>
                  <a:pt x="3351367" y="0"/>
                </a:lnTo>
                <a:lnTo>
                  <a:pt x="3351367" y="596549"/>
                </a:lnTo>
                <a:lnTo>
                  <a:pt x="0" y="596549"/>
                </a:lnTo>
                <a:lnTo>
                  <a:pt x="0" y="0"/>
                </a:lnTo>
                <a:close/>
              </a:path>
            </a:pathLst>
          </a:custGeom>
          <a:blipFill>
            <a:blip r:embed="rId8"/>
            <a:stretch>
              <a:fillRect l="0" t="0" r="0" b="0"/>
            </a:stretch>
          </a:blipFill>
        </p:spPr>
      </p:sp>
      <p:grpSp>
        <p:nvGrpSpPr>
          <p:cNvPr name="Group 6" id="6"/>
          <p:cNvGrpSpPr/>
          <p:nvPr/>
        </p:nvGrpSpPr>
        <p:grpSpPr>
          <a:xfrm rot="0">
            <a:off x="14908325" y="2542869"/>
            <a:ext cx="2782241" cy="2782241"/>
            <a:chOff x="0" y="0"/>
            <a:chExt cx="812800" cy="812800"/>
          </a:xfrm>
        </p:grpSpPr>
        <p:sp>
          <p:nvSpPr>
            <p:cNvPr name="Freeform 7" id="7"/>
            <p:cNvSpPr/>
            <p:nvPr/>
          </p:nvSpPr>
          <p:spPr>
            <a:xfrm flipH="false" flipV="false" rot="0">
              <a:off x="0" y="0"/>
              <a:ext cx="812800" cy="812800"/>
            </a:xfrm>
            <a:custGeom>
              <a:avLst/>
              <a:gdLst/>
              <a:ahLst/>
              <a:cxnLst/>
              <a:rect r="r" b="b" t="t" l="l"/>
              <a:pathLst>
                <a:path h="812800" w="812800">
                  <a:moveTo>
                    <a:pt x="64000" y="0"/>
                  </a:moveTo>
                  <a:lnTo>
                    <a:pt x="748800" y="0"/>
                  </a:lnTo>
                  <a:cubicBezTo>
                    <a:pt x="765774" y="0"/>
                    <a:pt x="782052" y="6743"/>
                    <a:pt x="794055" y="18745"/>
                  </a:cubicBezTo>
                  <a:cubicBezTo>
                    <a:pt x="806057" y="30748"/>
                    <a:pt x="812800" y="47026"/>
                    <a:pt x="812800" y="64000"/>
                  </a:cubicBezTo>
                  <a:lnTo>
                    <a:pt x="812800" y="748800"/>
                  </a:lnTo>
                  <a:cubicBezTo>
                    <a:pt x="812800" y="765774"/>
                    <a:pt x="806057" y="782052"/>
                    <a:pt x="794055" y="794055"/>
                  </a:cubicBezTo>
                  <a:cubicBezTo>
                    <a:pt x="782052" y="806057"/>
                    <a:pt x="765774" y="812800"/>
                    <a:pt x="748800" y="812800"/>
                  </a:cubicBezTo>
                  <a:lnTo>
                    <a:pt x="64000" y="812800"/>
                  </a:lnTo>
                  <a:cubicBezTo>
                    <a:pt x="47026" y="812800"/>
                    <a:pt x="30748" y="806057"/>
                    <a:pt x="18745" y="794055"/>
                  </a:cubicBezTo>
                  <a:cubicBezTo>
                    <a:pt x="6743" y="782052"/>
                    <a:pt x="0" y="765774"/>
                    <a:pt x="0" y="748800"/>
                  </a:cubicBezTo>
                  <a:lnTo>
                    <a:pt x="0" y="64000"/>
                  </a:lnTo>
                  <a:cubicBezTo>
                    <a:pt x="0" y="47026"/>
                    <a:pt x="6743" y="30748"/>
                    <a:pt x="18745" y="18745"/>
                  </a:cubicBezTo>
                  <a:cubicBezTo>
                    <a:pt x="30748" y="6743"/>
                    <a:pt x="47026" y="0"/>
                    <a:pt x="64000" y="0"/>
                  </a:cubicBezTo>
                  <a:close/>
                </a:path>
              </a:pathLst>
            </a:custGeom>
            <a:blipFill>
              <a:blip r:embed="rId9"/>
              <a:stretch>
                <a:fillRect l="-25046" t="0" r="-25046" b="0"/>
              </a:stretch>
            </a:blipFill>
          </p:spPr>
        </p:sp>
      </p:grpSp>
      <p:grpSp>
        <p:nvGrpSpPr>
          <p:cNvPr name="Group 8" id="8"/>
          <p:cNvGrpSpPr/>
          <p:nvPr/>
        </p:nvGrpSpPr>
        <p:grpSpPr>
          <a:xfrm rot="0">
            <a:off x="11078334" y="2019106"/>
            <a:ext cx="2782241" cy="2782241"/>
            <a:chOff x="0" y="0"/>
            <a:chExt cx="812800" cy="812800"/>
          </a:xfrm>
        </p:grpSpPr>
        <p:sp>
          <p:nvSpPr>
            <p:cNvPr name="Freeform 9" id="9"/>
            <p:cNvSpPr/>
            <p:nvPr/>
          </p:nvSpPr>
          <p:spPr>
            <a:xfrm flipH="false" flipV="false" rot="0">
              <a:off x="0" y="0"/>
              <a:ext cx="812800" cy="812800"/>
            </a:xfrm>
            <a:custGeom>
              <a:avLst/>
              <a:gdLst/>
              <a:ahLst/>
              <a:cxnLst/>
              <a:rect r="r" b="b" t="t" l="l"/>
              <a:pathLst>
                <a:path h="812800" w="812800">
                  <a:moveTo>
                    <a:pt x="64000" y="0"/>
                  </a:moveTo>
                  <a:lnTo>
                    <a:pt x="748800" y="0"/>
                  </a:lnTo>
                  <a:cubicBezTo>
                    <a:pt x="765774" y="0"/>
                    <a:pt x="782052" y="6743"/>
                    <a:pt x="794055" y="18745"/>
                  </a:cubicBezTo>
                  <a:cubicBezTo>
                    <a:pt x="806057" y="30748"/>
                    <a:pt x="812800" y="47026"/>
                    <a:pt x="812800" y="64000"/>
                  </a:cubicBezTo>
                  <a:lnTo>
                    <a:pt x="812800" y="748800"/>
                  </a:lnTo>
                  <a:cubicBezTo>
                    <a:pt x="812800" y="765774"/>
                    <a:pt x="806057" y="782052"/>
                    <a:pt x="794055" y="794055"/>
                  </a:cubicBezTo>
                  <a:cubicBezTo>
                    <a:pt x="782052" y="806057"/>
                    <a:pt x="765774" y="812800"/>
                    <a:pt x="748800" y="812800"/>
                  </a:cubicBezTo>
                  <a:lnTo>
                    <a:pt x="64000" y="812800"/>
                  </a:lnTo>
                  <a:cubicBezTo>
                    <a:pt x="47026" y="812800"/>
                    <a:pt x="30748" y="806057"/>
                    <a:pt x="18745" y="794055"/>
                  </a:cubicBezTo>
                  <a:cubicBezTo>
                    <a:pt x="6743" y="782052"/>
                    <a:pt x="0" y="765774"/>
                    <a:pt x="0" y="748800"/>
                  </a:cubicBezTo>
                  <a:lnTo>
                    <a:pt x="0" y="64000"/>
                  </a:lnTo>
                  <a:cubicBezTo>
                    <a:pt x="0" y="47026"/>
                    <a:pt x="6743" y="30748"/>
                    <a:pt x="18745" y="18745"/>
                  </a:cubicBezTo>
                  <a:cubicBezTo>
                    <a:pt x="30748" y="6743"/>
                    <a:pt x="47026" y="0"/>
                    <a:pt x="64000" y="0"/>
                  </a:cubicBezTo>
                  <a:close/>
                </a:path>
              </a:pathLst>
            </a:custGeom>
            <a:blipFill>
              <a:blip r:embed="rId10"/>
              <a:stretch>
                <a:fillRect l="-25046" t="0" r="-25046" b="0"/>
              </a:stretch>
            </a:blipFill>
          </p:spPr>
        </p:sp>
      </p:grpSp>
      <p:grpSp>
        <p:nvGrpSpPr>
          <p:cNvPr name="Group 10" id="10"/>
          <p:cNvGrpSpPr/>
          <p:nvPr/>
        </p:nvGrpSpPr>
        <p:grpSpPr>
          <a:xfrm rot="0">
            <a:off x="12565933" y="5802789"/>
            <a:ext cx="2758072" cy="2758072"/>
            <a:chOff x="0" y="0"/>
            <a:chExt cx="812800" cy="812800"/>
          </a:xfrm>
        </p:grpSpPr>
        <p:sp>
          <p:nvSpPr>
            <p:cNvPr name="Freeform 11" id="11"/>
            <p:cNvSpPr/>
            <p:nvPr/>
          </p:nvSpPr>
          <p:spPr>
            <a:xfrm flipH="false" flipV="false" rot="0">
              <a:off x="0" y="0"/>
              <a:ext cx="812800" cy="812800"/>
            </a:xfrm>
            <a:custGeom>
              <a:avLst/>
              <a:gdLst/>
              <a:ahLst/>
              <a:cxnLst/>
              <a:rect r="r" b="b" t="t" l="l"/>
              <a:pathLst>
                <a:path h="812800" w="812800">
                  <a:moveTo>
                    <a:pt x="64561" y="0"/>
                  </a:moveTo>
                  <a:lnTo>
                    <a:pt x="748239" y="0"/>
                  </a:lnTo>
                  <a:cubicBezTo>
                    <a:pt x="783895" y="0"/>
                    <a:pt x="812800" y="28905"/>
                    <a:pt x="812800" y="64561"/>
                  </a:cubicBezTo>
                  <a:lnTo>
                    <a:pt x="812800" y="748239"/>
                  </a:lnTo>
                  <a:cubicBezTo>
                    <a:pt x="812800" y="783895"/>
                    <a:pt x="783895" y="812800"/>
                    <a:pt x="748239" y="812800"/>
                  </a:cubicBezTo>
                  <a:lnTo>
                    <a:pt x="64561" y="812800"/>
                  </a:lnTo>
                  <a:cubicBezTo>
                    <a:pt x="28905" y="812800"/>
                    <a:pt x="0" y="783895"/>
                    <a:pt x="0" y="748239"/>
                  </a:cubicBezTo>
                  <a:lnTo>
                    <a:pt x="0" y="64561"/>
                  </a:lnTo>
                  <a:cubicBezTo>
                    <a:pt x="0" y="28905"/>
                    <a:pt x="28905" y="0"/>
                    <a:pt x="64561" y="0"/>
                  </a:cubicBezTo>
                  <a:close/>
                </a:path>
              </a:pathLst>
            </a:custGeom>
            <a:blipFill>
              <a:blip r:embed="rId11"/>
              <a:stretch>
                <a:fillRect l="-24906" t="0" r="-24906" b="0"/>
              </a:stretch>
            </a:blipFill>
          </p:spPr>
        </p:sp>
      </p:grpSp>
      <p:sp>
        <p:nvSpPr>
          <p:cNvPr name="TextBox 12" id="12"/>
          <p:cNvSpPr txBox="true"/>
          <p:nvPr/>
        </p:nvSpPr>
        <p:spPr>
          <a:xfrm rot="0">
            <a:off x="367010" y="2284890"/>
            <a:ext cx="9663840" cy="3517899"/>
          </a:xfrm>
          <a:prstGeom prst="rect">
            <a:avLst/>
          </a:prstGeom>
        </p:spPr>
        <p:txBody>
          <a:bodyPr anchor="t" rtlCol="false" tIns="0" lIns="0" bIns="0" rIns="0">
            <a:spAutoFit/>
          </a:bodyPr>
          <a:lstStyle/>
          <a:p>
            <a:pPr algn="l">
              <a:lnSpc>
                <a:spcPts val="5600"/>
              </a:lnSpc>
            </a:pPr>
            <a:r>
              <a:rPr lang="en-US" sz="4000">
                <a:solidFill>
                  <a:srgbClr val="2C3990"/>
                </a:solidFill>
                <a:latin typeface="Glacial Indifference"/>
                <a:ea typeface="Glacial Indifference"/>
                <a:cs typeface="Glacial Indifference"/>
                <a:sym typeface="Glacial Indifference"/>
              </a:rPr>
              <a:t>It is important that we listen to and learn from people around the world, including people who live in forests. The only way we can protect our forests and fight climate change is by working together.</a:t>
            </a:r>
          </a:p>
        </p:txBody>
      </p:sp>
      <p:grpSp>
        <p:nvGrpSpPr>
          <p:cNvPr name="Group 13" id="13"/>
          <p:cNvGrpSpPr/>
          <p:nvPr/>
        </p:nvGrpSpPr>
        <p:grpSpPr>
          <a:xfrm rot="0">
            <a:off x="367010" y="6160772"/>
            <a:ext cx="2758072" cy="2758072"/>
            <a:chOff x="0" y="0"/>
            <a:chExt cx="812800" cy="812800"/>
          </a:xfrm>
        </p:grpSpPr>
        <p:sp>
          <p:nvSpPr>
            <p:cNvPr name="Freeform 14" id="14"/>
            <p:cNvSpPr/>
            <p:nvPr/>
          </p:nvSpPr>
          <p:spPr>
            <a:xfrm flipH="false" flipV="false" rot="0">
              <a:off x="0" y="0"/>
              <a:ext cx="812800" cy="812800"/>
            </a:xfrm>
            <a:custGeom>
              <a:avLst/>
              <a:gdLst/>
              <a:ahLst/>
              <a:cxnLst/>
              <a:rect r="r" b="b" t="t" l="l"/>
              <a:pathLst>
                <a:path h="812800" w="812800">
                  <a:moveTo>
                    <a:pt x="64561" y="0"/>
                  </a:moveTo>
                  <a:lnTo>
                    <a:pt x="748239" y="0"/>
                  </a:lnTo>
                  <a:cubicBezTo>
                    <a:pt x="783895" y="0"/>
                    <a:pt x="812800" y="28905"/>
                    <a:pt x="812800" y="64561"/>
                  </a:cubicBezTo>
                  <a:lnTo>
                    <a:pt x="812800" y="748239"/>
                  </a:lnTo>
                  <a:cubicBezTo>
                    <a:pt x="812800" y="783895"/>
                    <a:pt x="783895" y="812800"/>
                    <a:pt x="748239" y="812800"/>
                  </a:cubicBezTo>
                  <a:lnTo>
                    <a:pt x="64561" y="812800"/>
                  </a:lnTo>
                  <a:cubicBezTo>
                    <a:pt x="28905" y="812800"/>
                    <a:pt x="0" y="783895"/>
                    <a:pt x="0" y="748239"/>
                  </a:cubicBezTo>
                  <a:lnTo>
                    <a:pt x="0" y="64561"/>
                  </a:lnTo>
                  <a:cubicBezTo>
                    <a:pt x="0" y="28905"/>
                    <a:pt x="28905" y="0"/>
                    <a:pt x="64561" y="0"/>
                  </a:cubicBezTo>
                  <a:close/>
                </a:path>
              </a:pathLst>
            </a:custGeom>
            <a:blipFill>
              <a:blip r:embed="rId12"/>
              <a:stretch>
                <a:fillRect l="-26481" t="0" r="-26481" b="0"/>
              </a:stretch>
            </a:blipFill>
          </p:spPr>
        </p:sp>
      </p:grpSp>
      <p:grpSp>
        <p:nvGrpSpPr>
          <p:cNvPr name="Group 15" id="15"/>
          <p:cNvGrpSpPr/>
          <p:nvPr/>
        </p:nvGrpSpPr>
        <p:grpSpPr>
          <a:xfrm rot="0">
            <a:off x="4616237" y="6841014"/>
            <a:ext cx="2758072" cy="2758072"/>
            <a:chOff x="0" y="0"/>
            <a:chExt cx="812800" cy="812800"/>
          </a:xfrm>
        </p:grpSpPr>
        <p:sp>
          <p:nvSpPr>
            <p:cNvPr name="Freeform 16" id="16"/>
            <p:cNvSpPr/>
            <p:nvPr/>
          </p:nvSpPr>
          <p:spPr>
            <a:xfrm flipH="false" flipV="false" rot="0">
              <a:off x="0" y="0"/>
              <a:ext cx="812800" cy="812800"/>
            </a:xfrm>
            <a:custGeom>
              <a:avLst/>
              <a:gdLst/>
              <a:ahLst/>
              <a:cxnLst/>
              <a:rect r="r" b="b" t="t" l="l"/>
              <a:pathLst>
                <a:path h="812800" w="812800">
                  <a:moveTo>
                    <a:pt x="64561" y="0"/>
                  </a:moveTo>
                  <a:lnTo>
                    <a:pt x="748239" y="0"/>
                  </a:lnTo>
                  <a:cubicBezTo>
                    <a:pt x="783895" y="0"/>
                    <a:pt x="812800" y="28905"/>
                    <a:pt x="812800" y="64561"/>
                  </a:cubicBezTo>
                  <a:lnTo>
                    <a:pt x="812800" y="748239"/>
                  </a:lnTo>
                  <a:cubicBezTo>
                    <a:pt x="812800" y="783895"/>
                    <a:pt x="783895" y="812800"/>
                    <a:pt x="748239" y="812800"/>
                  </a:cubicBezTo>
                  <a:lnTo>
                    <a:pt x="64561" y="812800"/>
                  </a:lnTo>
                  <a:cubicBezTo>
                    <a:pt x="28905" y="812800"/>
                    <a:pt x="0" y="783895"/>
                    <a:pt x="0" y="748239"/>
                  </a:cubicBezTo>
                  <a:lnTo>
                    <a:pt x="0" y="64561"/>
                  </a:lnTo>
                  <a:cubicBezTo>
                    <a:pt x="0" y="28905"/>
                    <a:pt x="28905" y="0"/>
                    <a:pt x="64561" y="0"/>
                  </a:cubicBezTo>
                  <a:close/>
                </a:path>
              </a:pathLst>
            </a:custGeom>
            <a:blipFill>
              <a:blip r:embed="rId13"/>
              <a:stretch>
                <a:fillRect l="-24931" t="0" r="-24931" b="0"/>
              </a:stretch>
            </a:blipFill>
          </p:spPr>
        </p:sp>
      </p:grpSp>
      <p:grpSp>
        <p:nvGrpSpPr>
          <p:cNvPr name="Group 17" id="17"/>
          <p:cNvGrpSpPr/>
          <p:nvPr/>
        </p:nvGrpSpPr>
        <p:grpSpPr>
          <a:xfrm rot="0">
            <a:off x="8312436" y="5461978"/>
            <a:ext cx="2758072" cy="2758072"/>
            <a:chOff x="0" y="0"/>
            <a:chExt cx="812800" cy="812800"/>
          </a:xfrm>
        </p:grpSpPr>
        <p:sp>
          <p:nvSpPr>
            <p:cNvPr name="Freeform 18" id="18"/>
            <p:cNvSpPr/>
            <p:nvPr/>
          </p:nvSpPr>
          <p:spPr>
            <a:xfrm flipH="false" flipV="false" rot="0">
              <a:off x="0" y="0"/>
              <a:ext cx="812800" cy="812800"/>
            </a:xfrm>
            <a:custGeom>
              <a:avLst/>
              <a:gdLst/>
              <a:ahLst/>
              <a:cxnLst/>
              <a:rect r="r" b="b" t="t" l="l"/>
              <a:pathLst>
                <a:path h="812800" w="812800">
                  <a:moveTo>
                    <a:pt x="64561" y="0"/>
                  </a:moveTo>
                  <a:lnTo>
                    <a:pt x="748239" y="0"/>
                  </a:lnTo>
                  <a:cubicBezTo>
                    <a:pt x="783895" y="0"/>
                    <a:pt x="812800" y="28905"/>
                    <a:pt x="812800" y="64561"/>
                  </a:cubicBezTo>
                  <a:lnTo>
                    <a:pt x="812800" y="748239"/>
                  </a:lnTo>
                  <a:cubicBezTo>
                    <a:pt x="812800" y="783895"/>
                    <a:pt x="783895" y="812800"/>
                    <a:pt x="748239" y="812800"/>
                  </a:cubicBezTo>
                  <a:lnTo>
                    <a:pt x="64561" y="812800"/>
                  </a:lnTo>
                  <a:cubicBezTo>
                    <a:pt x="28905" y="812800"/>
                    <a:pt x="0" y="783895"/>
                    <a:pt x="0" y="748239"/>
                  </a:cubicBezTo>
                  <a:lnTo>
                    <a:pt x="0" y="64561"/>
                  </a:lnTo>
                  <a:cubicBezTo>
                    <a:pt x="0" y="28905"/>
                    <a:pt x="28905" y="0"/>
                    <a:pt x="64561" y="0"/>
                  </a:cubicBezTo>
                  <a:close/>
                </a:path>
              </a:pathLst>
            </a:custGeom>
            <a:blipFill>
              <a:blip r:embed="rId14"/>
              <a:stretch>
                <a:fillRect l="-25046" t="0" r="-25046" b="0"/>
              </a:stretch>
            </a:blipFill>
          </p:spPr>
        </p:sp>
      </p:grpSp>
      <p:sp>
        <p:nvSpPr>
          <p:cNvPr name="TextBox 19" id="19"/>
          <p:cNvSpPr txBox="true"/>
          <p:nvPr/>
        </p:nvSpPr>
        <p:spPr>
          <a:xfrm rot="0">
            <a:off x="721980" y="2242831"/>
            <a:ext cx="2402015" cy="523876"/>
          </a:xfrm>
          <a:prstGeom prst="rect">
            <a:avLst/>
          </a:prstGeom>
        </p:spPr>
        <p:txBody>
          <a:bodyPr anchor="t" rtlCol="false" tIns="0" lIns="0" bIns="0" rIns="0">
            <a:spAutoFit/>
          </a:bodyPr>
          <a:lstStyle/>
          <a:p>
            <a:pPr algn="ctr">
              <a:lnSpc>
                <a:spcPts val="4199"/>
              </a:lnSpc>
            </a:pPr>
          </a:p>
        </p:txBody>
      </p:sp>
      <p:sp>
        <p:nvSpPr>
          <p:cNvPr name="TextBox 20" id="20"/>
          <p:cNvSpPr txBox="true"/>
          <p:nvPr/>
        </p:nvSpPr>
        <p:spPr>
          <a:xfrm rot="0">
            <a:off x="367010" y="266666"/>
            <a:ext cx="10651802" cy="1076326"/>
          </a:xfrm>
          <a:prstGeom prst="rect">
            <a:avLst/>
          </a:prstGeom>
        </p:spPr>
        <p:txBody>
          <a:bodyPr anchor="t" rtlCol="false" tIns="0" lIns="0" bIns="0" rIns="0">
            <a:spAutoFit/>
          </a:bodyPr>
          <a:lstStyle/>
          <a:p>
            <a:pPr algn="l">
              <a:lnSpc>
                <a:spcPts val="8399"/>
              </a:lnSpc>
            </a:pPr>
            <a:r>
              <a:rPr lang="en-US" sz="5999" b="true">
                <a:solidFill>
                  <a:srgbClr val="2C3990"/>
                </a:solidFill>
                <a:latin typeface="Poppins Bold"/>
                <a:ea typeface="Poppins Bold"/>
                <a:cs typeface="Poppins Bold"/>
                <a:sym typeface="Poppins Bold"/>
              </a:rPr>
              <a:t>The Forest Is Our Home</a:t>
            </a:r>
          </a:p>
        </p:txBody>
      </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bg>
      <p:bgPr>
        <a:solidFill>
          <a:srgbClr val="F4F9FD"/>
        </a:solidFill>
      </p:bgPr>
    </p:bg>
    <p:spTree>
      <p:nvGrpSpPr>
        <p:cNvPr id="1" name=""/>
        <p:cNvGrpSpPr/>
        <p:nvPr/>
      </p:nvGrpSpPr>
      <p:grpSpPr>
        <a:xfrm>
          <a:off x="0" y="0"/>
          <a:ext cx="0" cy="0"/>
          <a:chOff x="0" y="0"/>
          <a:chExt cx="0" cy="0"/>
        </a:xfrm>
      </p:grpSpPr>
      <p:sp>
        <p:nvSpPr>
          <p:cNvPr name="Freeform 2" id="2"/>
          <p:cNvSpPr/>
          <p:nvPr/>
        </p:nvSpPr>
        <p:spPr>
          <a:xfrm flipH="false" flipV="true" rot="0">
            <a:off x="-236229" y="-1248484"/>
            <a:ext cx="18524229" cy="4214262"/>
          </a:xfrm>
          <a:custGeom>
            <a:avLst/>
            <a:gdLst/>
            <a:ahLst/>
            <a:cxnLst/>
            <a:rect r="r" b="b" t="t" l="l"/>
            <a:pathLst>
              <a:path h="4214262" w="18524229">
                <a:moveTo>
                  <a:pt x="0" y="4214262"/>
                </a:moveTo>
                <a:lnTo>
                  <a:pt x="18524229" y="4214262"/>
                </a:lnTo>
                <a:lnTo>
                  <a:pt x="18524229" y="0"/>
                </a:lnTo>
                <a:lnTo>
                  <a:pt x="0" y="0"/>
                </a:lnTo>
                <a:lnTo>
                  <a:pt x="0" y="4214262"/>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0">
            <a:off x="-16747" y="8697631"/>
            <a:ext cx="18304747" cy="1653098"/>
          </a:xfrm>
          <a:custGeom>
            <a:avLst/>
            <a:gdLst/>
            <a:ahLst/>
            <a:cxnLst/>
            <a:rect r="r" b="b" t="t" l="l"/>
            <a:pathLst>
              <a:path h="1653098" w="18304747">
                <a:moveTo>
                  <a:pt x="0" y="0"/>
                </a:moveTo>
                <a:lnTo>
                  <a:pt x="18304747" y="0"/>
                </a:lnTo>
                <a:lnTo>
                  <a:pt x="18304747" y="1653097"/>
                </a:lnTo>
                <a:lnTo>
                  <a:pt x="0" y="1653097"/>
                </a:lnTo>
                <a:lnTo>
                  <a:pt x="0" y="0"/>
                </a:lnTo>
                <a:close/>
              </a:path>
            </a:pathLst>
          </a:custGeom>
          <a:blipFill>
            <a:blip r:embed="rId4">
              <a:extLst>
                <a:ext uri="{96DAC541-7B7A-43D3-8B79-37D633B846F1}">
                  <asvg:svgBlip xmlns:asvg="http://schemas.microsoft.com/office/drawing/2016/SVG/main" r:embed="rId5"/>
                </a:ext>
              </a:extLst>
            </a:blip>
            <a:stretch>
              <a:fillRect l="-8962" t="-5121" r="0" b="-166349"/>
            </a:stretch>
          </a:blipFill>
        </p:spPr>
      </p:sp>
      <p:sp>
        <p:nvSpPr>
          <p:cNvPr name="Freeform 4" id="4"/>
          <p:cNvSpPr/>
          <p:nvPr/>
        </p:nvSpPr>
        <p:spPr>
          <a:xfrm flipH="false" flipV="false" rot="0">
            <a:off x="15585376" y="7539808"/>
            <a:ext cx="2358333" cy="2214371"/>
          </a:xfrm>
          <a:custGeom>
            <a:avLst/>
            <a:gdLst/>
            <a:ahLst/>
            <a:cxnLst/>
            <a:rect r="r" b="b" t="t" l="l"/>
            <a:pathLst>
              <a:path h="2214371" w="2358333">
                <a:moveTo>
                  <a:pt x="0" y="0"/>
                </a:moveTo>
                <a:lnTo>
                  <a:pt x="2358332" y="0"/>
                </a:lnTo>
                <a:lnTo>
                  <a:pt x="2358332" y="2214371"/>
                </a:lnTo>
                <a:lnTo>
                  <a:pt x="0" y="2214371"/>
                </a:lnTo>
                <a:lnTo>
                  <a:pt x="0" y="0"/>
                </a:lnTo>
                <a:close/>
              </a:path>
            </a:pathLst>
          </a:custGeom>
          <a:blipFill>
            <a:blip r:embed="rId6">
              <a:extLst>
                <a:ext uri="{96DAC541-7B7A-43D3-8B79-37D633B846F1}">
                  <asvg:svgBlip xmlns:asvg="http://schemas.microsoft.com/office/drawing/2016/SVG/main" r:embed="rId7"/>
                </a:ext>
              </a:extLst>
            </a:blip>
            <a:stretch>
              <a:fillRect l="0" t="0" r="-5025" b="-9616"/>
            </a:stretch>
          </a:blipFill>
        </p:spPr>
      </p:sp>
      <p:sp>
        <p:nvSpPr>
          <p:cNvPr name="Freeform 5" id="5"/>
          <p:cNvSpPr/>
          <p:nvPr/>
        </p:nvSpPr>
        <p:spPr>
          <a:xfrm flipH="false" flipV="false" rot="0">
            <a:off x="14908058" y="9763704"/>
            <a:ext cx="3351367" cy="596549"/>
          </a:xfrm>
          <a:custGeom>
            <a:avLst/>
            <a:gdLst/>
            <a:ahLst/>
            <a:cxnLst/>
            <a:rect r="r" b="b" t="t" l="l"/>
            <a:pathLst>
              <a:path h="596549" w="3351367">
                <a:moveTo>
                  <a:pt x="0" y="0"/>
                </a:moveTo>
                <a:lnTo>
                  <a:pt x="3351367" y="0"/>
                </a:lnTo>
                <a:lnTo>
                  <a:pt x="3351367" y="596549"/>
                </a:lnTo>
                <a:lnTo>
                  <a:pt x="0" y="596549"/>
                </a:lnTo>
                <a:lnTo>
                  <a:pt x="0" y="0"/>
                </a:lnTo>
                <a:close/>
              </a:path>
            </a:pathLst>
          </a:custGeom>
          <a:blipFill>
            <a:blip r:embed="rId8"/>
            <a:stretch>
              <a:fillRect l="0" t="0" r="0" b="0"/>
            </a:stretch>
          </a:blipFill>
        </p:spPr>
      </p:sp>
      <p:sp>
        <p:nvSpPr>
          <p:cNvPr name="Freeform 6" id="6"/>
          <p:cNvSpPr/>
          <p:nvPr/>
        </p:nvSpPr>
        <p:spPr>
          <a:xfrm flipH="false" flipV="false" rot="0">
            <a:off x="10726321" y="2380140"/>
            <a:ext cx="6938012" cy="4622451"/>
          </a:xfrm>
          <a:custGeom>
            <a:avLst/>
            <a:gdLst/>
            <a:ahLst/>
            <a:cxnLst/>
            <a:rect r="r" b="b" t="t" l="l"/>
            <a:pathLst>
              <a:path h="4622451" w="6938012">
                <a:moveTo>
                  <a:pt x="0" y="0"/>
                </a:moveTo>
                <a:lnTo>
                  <a:pt x="6938013" y="0"/>
                </a:lnTo>
                <a:lnTo>
                  <a:pt x="6938013" y="4622451"/>
                </a:lnTo>
                <a:lnTo>
                  <a:pt x="0" y="4622451"/>
                </a:lnTo>
                <a:lnTo>
                  <a:pt x="0" y="0"/>
                </a:lnTo>
                <a:close/>
              </a:path>
            </a:pathLst>
          </a:custGeom>
          <a:blipFill>
            <a:blip r:embed="rId9"/>
            <a:stretch>
              <a:fillRect l="0" t="0" r="0" b="0"/>
            </a:stretch>
          </a:blipFill>
        </p:spPr>
      </p:sp>
      <p:sp>
        <p:nvSpPr>
          <p:cNvPr name="TextBox 7" id="7"/>
          <p:cNvSpPr txBox="true"/>
          <p:nvPr/>
        </p:nvSpPr>
        <p:spPr>
          <a:xfrm rot="0">
            <a:off x="721980" y="2242831"/>
            <a:ext cx="2402015" cy="523876"/>
          </a:xfrm>
          <a:prstGeom prst="rect">
            <a:avLst/>
          </a:prstGeom>
        </p:spPr>
        <p:txBody>
          <a:bodyPr anchor="t" rtlCol="false" tIns="0" lIns="0" bIns="0" rIns="0">
            <a:spAutoFit/>
          </a:bodyPr>
          <a:lstStyle/>
          <a:p>
            <a:pPr algn="ctr">
              <a:lnSpc>
                <a:spcPts val="4199"/>
              </a:lnSpc>
            </a:pPr>
          </a:p>
        </p:txBody>
      </p:sp>
      <p:sp>
        <p:nvSpPr>
          <p:cNvPr name="TextBox 8" id="8"/>
          <p:cNvSpPr txBox="true"/>
          <p:nvPr/>
        </p:nvSpPr>
        <p:spPr>
          <a:xfrm rot="0">
            <a:off x="367010" y="2284890"/>
            <a:ext cx="9856390" cy="6337299"/>
          </a:xfrm>
          <a:prstGeom prst="rect">
            <a:avLst/>
          </a:prstGeom>
        </p:spPr>
        <p:txBody>
          <a:bodyPr anchor="t" rtlCol="false" tIns="0" lIns="0" bIns="0" rIns="0">
            <a:spAutoFit/>
          </a:bodyPr>
          <a:lstStyle/>
          <a:p>
            <a:pPr algn="l">
              <a:lnSpc>
                <a:spcPts val="5600"/>
              </a:lnSpc>
            </a:pPr>
            <a:r>
              <a:rPr lang="en-US" sz="4000">
                <a:solidFill>
                  <a:srgbClr val="2C3990"/>
                </a:solidFill>
                <a:latin typeface="Glacial Indifference"/>
                <a:ea typeface="Glacial Indifference"/>
                <a:cs typeface="Glacial Indifference"/>
                <a:sym typeface="Glacial Indifference"/>
              </a:rPr>
              <a:t>Sustainable forestry allows us to get wood and other materials from the forest, whilst still looking after the forest’s health.</a:t>
            </a:r>
          </a:p>
          <a:p>
            <a:pPr algn="l">
              <a:lnSpc>
                <a:spcPts val="5600"/>
              </a:lnSpc>
            </a:pPr>
          </a:p>
          <a:p>
            <a:pPr algn="l">
              <a:lnSpc>
                <a:spcPts val="5600"/>
              </a:lnSpc>
            </a:pPr>
            <a:r>
              <a:rPr lang="en-US" sz="4000">
                <a:solidFill>
                  <a:srgbClr val="2C3990"/>
                </a:solidFill>
                <a:latin typeface="Glacial Indifference"/>
                <a:ea typeface="Glacial Indifference"/>
                <a:cs typeface="Glacial Indifference"/>
                <a:sym typeface="Glacial Indifference"/>
              </a:rPr>
              <a:t>Instead of cutting down huge areas of trees, individual trees are cut down in different parts of the forest. This protects the forest for the people, animals and plants who live there.</a:t>
            </a:r>
          </a:p>
        </p:txBody>
      </p:sp>
      <p:sp>
        <p:nvSpPr>
          <p:cNvPr name="TextBox 9" id="9"/>
          <p:cNvSpPr txBox="true"/>
          <p:nvPr/>
        </p:nvSpPr>
        <p:spPr>
          <a:xfrm rot="0">
            <a:off x="367010" y="266666"/>
            <a:ext cx="10651802" cy="1076326"/>
          </a:xfrm>
          <a:prstGeom prst="rect">
            <a:avLst/>
          </a:prstGeom>
        </p:spPr>
        <p:txBody>
          <a:bodyPr anchor="t" rtlCol="false" tIns="0" lIns="0" bIns="0" rIns="0">
            <a:spAutoFit/>
          </a:bodyPr>
          <a:lstStyle/>
          <a:p>
            <a:pPr algn="l">
              <a:lnSpc>
                <a:spcPts val="8399"/>
              </a:lnSpc>
            </a:pPr>
            <a:r>
              <a:rPr lang="en-US" sz="5999" b="true">
                <a:solidFill>
                  <a:srgbClr val="2C3990"/>
                </a:solidFill>
                <a:latin typeface="Poppins Bold"/>
                <a:ea typeface="Poppins Bold"/>
                <a:cs typeface="Poppins Bold"/>
                <a:sym typeface="Poppins Bold"/>
              </a:rPr>
              <a:t>Sustainable Forestry</a:t>
            </a:r>
          </a:p>
        </p:txBody>
      </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bg>
      <p:bgPr>
        <a:solidFill>
          <a:srgbClr val="F4F9FD"/>
        </a:solidFill>
      </p:bgPr>
    </p:bg>
    <p:spTree>
      <p:nvGrpSpPr>
        <p:cNvPr id="1" name=""/>
        <p:cNvGrpSpPr/>
        <p:nvPr/>
      </p:nvGrpSpPr>
      <p:grpSpPr>
        <a:xfrm>
          <a:off x="0" y="0"/>
          <a:ext cx="0" cy="0"/>
          <a:chOff x="0" y="0"/>
          <a:chExt cx="0" cy="0"/>
        </a:xfrm>
      </p:grpSpPr>
      <p:sp>
        <p:nvSpPr>
          <p:cNvPr name="Freeform 2" id="2"/>
          <p:cNvSpPr/>
          <p:nvPr/>
        </p:nvSpPr>
        <p:spPr>
          <a:xfrm flipH="false" flipV="true" rot="0">
            <a:off x="-236229" y="-1248484"/>
            <a:ext cx="18524229" cy="4214262"/>
          </a:xfrm>
          <a:custGeom>
            <a:avLst/>
            <a:gdLst/>
            <a:ahLst/>
            <a:cxnLst/>
            <a:rect r="r" b="b" t="t" l="l"/>
            <a:pathLst>
              <a:path h="4214262" w="18524229">
                <a:moveTo>
                  <a:pt x="0" y="4214262"/>
                </a:moveTo>
                <a:lnTo>
                  <a:pt x="18524229" y="4214262"/>
                </a:lnTo>
                <a:lnTo>
                  <a:pt x="18524229" y="0"/>
                </a:lnTo>
                <a:lnTo>
                  <a:pt x="0" y="0"/>
                </a:lnTo>
                <a:lnTo>
                  <a:pt x="0" y="4214262"/>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0">
            <a:off x="0" y="8602315"/>
            <a:ext cx="18304747" cy="1653098"/>
          </a:xfrm>
          <a:custGeom>
            <a:avLst/>
            <a:gdLst/>
            <a:ahLst/>
            <a:cxnLst/>
            <a:rect r="r" b="b" t="t" l="l"/>
            <a:pathLst>
              <a:path h="1653098" w="18304747">
                <a:moveTo>
                  <a:pt x="0" y="0"/>
                </a:moveTo>
                <a:lnTo>
                  <a:pt x="18304747" y="0"/>
                </a:lnTo>
                <a:lnTo>
                  <a:pt x="18304747" y="1653098"/>
                </a:lnTo>
                <a:lnTo>
                  <a:pt x="0" y="1653098"/>
                </a:lnTo>
                <a:lnTo>
                  <a:pt x="0" y="0"/>
                </a:lnTo>
                <a:close/>
              </a:path>
            </a:pathLst>
          </a:custGeom>
          <a:blipFill>
            <a:blip r:embed="rId4">
              <a:extLst>
                <a:ext uri="{96DAC541-7B7A-43D3-8B79-37D633B846F1}">
                  <asvg:svgBlip xmlns:asvg="http://schemas.microsoft.com/office/drawing/2016/SVG/main" r:embed="rId5"/>
                </a:ext>
              </a:extLst>
            </a:blip>
            <a:stretch>
              <a:fillRect l="-8962" t="-5121" r="0" b="-166349"/>
            </a:stretch>
          </a:blipFill>
        </p:spPr>
      </p:sp>
      <p:sp>
        <p:nvSpPr>
          <p:cNvPr name="Freeform 4" id="4"/>
          <p:cNvSpPr/>
          <p:nvPr/>
        </p:nvSpPr>
        <p:spPr>
          <a:xfrm flipH="false" flipV="false" rot="0">
            <a:off x="15585376" y="7495130"/>
            <a:ext cx="2358333" cy="2214371"/>
          </a:xfrm>
          <a:custGeom>
            <a:avLst/>
            <a:gdLst/>
            <a:ahLst/>
            <a:cxnLst/>
            <a:rect r="r" b="b" t="t" l="l"/>
            <a:pathLst>
              <a:path h="2214371" w="2358333">
                <a:moveTo>
                  <a:pt x="0" y="0"/>
                </a:moveTo>
                <a:lnTo>
                  <a:pt x="2358332" y="0"/>
                </a:lnTo>
                <a:lnTo>
                  <a:pt x="2358332" y="2214371"/>
                </a:lnTo>
                <a:lnTo>
                  <a:pt x="0" y="2214371"/>
                </a:lnTo>
                <a:lnTo>
                  <a:pt x="0" y="0"/>
                </a:lnTo>
                <a:close/>
              </a:path>
            </a:pathLst>
          </a:custGeom>
          <a:blipFill>
            <a:blip r:embed="rId6">
              <a:extLst>
                <a:ext uri="{96DAC541-7B7A-43D3-8B79-37D633B846F1}">
                  <asvg:svgBlip xmlns:asvg="http://schemas.microsoft.com/office/drawing/2016/SVG/main" r:embed="rId7"/>
                </a:ext>
              </a:extLst>
            </a:blip>
            <a:stretch>
              <a:fillRect l="0" t="0" r="-5025" b="-9616"/>
            </a:stretch>
          </a:blipFill>
        </p:spPr>
      </p:sp>
      <p:sp>
        <p:nvSpPr>
          <p:cNvPr name="Freeform 5" id="5"/>
          <p:cNvSpPr/>
          <p:nvPr/>
        </p:nvSpPr>
        <p:spPr>
          <a:xfrm flipH="false" flipV="false" rot="0">
            <a:off x="14879483" y="9690451"/>
            <a:ext cx="3351367" cy="596549"/>
          </a:xfrm>
          <a:custGeom>
            <a:avLst/>
            <a:gdLst/>
            <a:ahLst/>
            <a:cxnLst/>
            <a:rect r="r" b="b" t="t" l="l"/>
            <a:pathLst>
              <a:path h="596549" w="3351367">
                <a:moveTo>
                  <a:pt x="0" y="0"/>
                </a:moveTo>
                <a:lnTo>
                  <a:pt x="3351367" y="0"/>
                </a:lnTo>
                <a:lnTo>
                  <a:pt x="3351367" y="596549"/>
                </a:lnTo>
                <a:lnTo>
                  <a:pt x="0" y="596549"/>
                </a:lnTo>
                <a:lnTo>
                  <a:pt x="0" y="0"/>
                </a:lnTo>
                <a:close/>
              </a:path>
            </a:pathLst>
          </a:custGeom>
          <a:blipFill>
            <a:blip r:embed="rId8"/>
            <a:stretch>
              <a:fillRect l="0" t="0" r="0" b="0"/>
            </a:stretch>
          </a:blipFill>
        </p:spPr>
      </p:sp>
      <p:sp>
        <p:nvSpPr>
          <p:cNvPr name="Freeform 6" id="6"/>
          <p:cNvSpPr/>
          <p:nvPr/>
        </p:nvSpPr>
        <p:spPr>
          <a:xfrm flipH="false" flipV="false" rot="0">
            <a:off x="10319782" y="2884004"/>
            <a:ext cx="2410619" cy="1422265"/>
          </a:xfrm>
          <a:custGeom>
            <a:avLst/>
            <a:gdLst/>
            <a:ahLst/>
            <a:cxnLst/>
            <a:rect r="r" b="b" t="t" l="l"/>
            <a:pathLst>
              <a:path h="1422265" w="2410619">
                <a:moveTo>
                  <a:pt x="0" y="0"/>
                </a:moveTo>
                <a:lnTo>
                  <a:pt x="2410618" y="0"/>
                </a:lnTo>
                <a:lnTo>
                  <a:pt x="2410618" y="1422265"/>
                </a:lnTo>
                <a:lnTo>
                  <a:pt x="0" y="1422265"/>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Freeform 7" id="7"/>
          <p:cNvSpPr/>
          <p:nvPr/>
        </p:nvSpPr>
        <p:spPr>
          <a:xfrm flipH="false" flipV="false" rot="0">
            <a:off x="16436315" y="3060454"/>
            <a:ext cx="1304468" cy="1160977"/>
          </a:xfrm>
          <a:custGeom>
            <a:avLst/>
            <a:gdLst/>
            <a:ahLst/>
            <a:cxnLst/>
            <a:rect r="r" b="b" t="t" l="l"/>
            <a:pathLst>
              <a:path h="1160977" w="1304468">
                <a:moveTo>
                  <a:pt x="0" y="0"/>
                </a:moveTo>
                <a:lnTo>
                  <a:pt x="1304468" y="0"/>
                </a:lnTo>
                <a:lnTo>
                  <a:pt x="1304468" y="1160977"/>
                </a:lnTo>
                <a:lnTo>
                  <a:pt x="0" y="1160977"/>
                </a:lnTo>
                <a:lnTo>
                  <a:pt x="0" y="0"/>
                </a:lnTo>
                <a:close/>
              </a:path>
            </a:pathLst>
          </a:custGeom>
          <a:blipFill>
            <a:blip r:embed="rId11">
              <a:extLst>
                <a:ext uri="{96DAC541-7B7A-43D3-8B79-37D633B846F1}">
                  <asvg:svgBlip xmlns:asvg="http://schemas.microsoft.com/office/drawing/2016/SVG/main" r:embed="rId12"/>
                </a:ext>
              </a:extLst>
            </a:blip>
            <a:stretch>
              <a:fillRect l="0" t="0" r="0" b="0"/>
            </a:stretch>
          </a:blipFill>
        </p:spPr>
      </p:sp>
      <p:sp>
        <p:nvSpPr>
          <p:cNvPr name="Freeform 8" id="8"/>
          <p:cNvSpPr/>
          <p:nvPr/>
        </p:nvSpPr>
        <p:spPr>
          <a:xfrm flipH="false" flipV="false" rot="0">
            <a:off x="6178268" y="8379665"/>
            <a:ext cx="1631802" cy="1140222"/>
          </a:xfrm>
          <a:custGeom>
            <a:avLst/>
            <a:gdLst/>
            <a:ahLst/>
            <a:cxnLst/>
            <a:rect r="r" b="b" t="t" l="l"/>
            <a:pathLst>
              <a:path h="1140222" w="1631802">
                <a:moveTo>
                  <a:pt x="0" y="0"/>
                </a:moveTo>
                <a:lnTo>
                  <a:pt x="1631803" y="0"/>
                </a:lnTo>
                <a:lnTo>
                  <a:pt x="1631803" y="1140222"/>
                </a:lnTo>
                <a:lnTo>
                  <a:pt x="0" y="1140222"/>
                </a:lnTo>
                <a:lnTo>
                  <a:pt x="0" y="0"/>
                </a:lnTo>
                <a:close/>
              </a:path>
            </a:pathLst>
          </a:custGeom>
          <a:blipFill>
            <a:blip r:embed="rId13"/>
            <a:stretch>
              <a:fillRect l="0" t="0" r="0" b="0"/>
            </a:stretch>
          </a:blipFill>
        </p:spPr>
      </p:sp>
      <p:sp>
        <p:nvSpPr>
          <p:cNvPr name="Freeform 9" id="9"/>
          <p:cNvSpPr/>
          <p:nvPr/>
        </p:nvSpPr>
        <p:spPr>
          <a:xfrm flipH="false" flipV="false" rot="0">
            <a:off x="342633" y="3026576"/>
            <a:ext cx="1722449" cy="1722449"/>
          </a:xfrm>
          <a:custGeom>
            <a:avLst/>
            <a:gdLst/>
            <a:ahLst/>
            <a:cxnLst/>
            <a:rect r="r" b="b" t="t" l="l"/>
            <a:pathLst>
              <a:path h="1722449" w="1722449">
                <a:moveTo>
                  <a:pt x="0" y="0"/>
                </a:moveTo>
                <a:lnTo>
                  <a:pt x="1722449" y="0"/>
                </a:lnTo>
                <a:lnTo>
                  <a:pt x="1722449" y="1722450"/>
                </a:lnTo>
                <a:lnTo>
                  <a:pt x="0" y="1722450"/>
                </a:lnTo>
                <a:lnTo>
                  <a:pt x="0" y="0"/>
                </a:lnTo>
                <a:close/>
              </a:path>
            </a:pathLst>
          </a:custGeom>
          <a:blipFill>
            <a:blip r:embed="rId14">
              <a:extLst>
                <a:ext uri="{96DAC541-7B7A-43D3-8B79-37D633B846F1}">
                  <asvg:svgBlip xmlns:asvg="http://schemas.microsoft.com/office/drawing/2016/SVG/main" r:embed="rId15"/>
                </a:ext>
              </a:extLst>
            </a:blip>
            <a:stretch>
              <a:fillRect l="0" t="0" r="0" b="0"/>
            </a:stretch>
          </a:blipFill>
        </p:spPr>
      </p:sp>
      <p:sp>
        <p:nvSpPr>
          <p:cNvPr name="Freeform 10" id="10"/>
          <p:cNvSpPr/>
          <p:nvPr/>
        </p:nvSpPr>
        <p:spPr>
          <a:xfrm flipH="false" flipV="true" rot="1870355">
            <a:off x="12752179" y="2655039"/>
            <a:ext cx="2605081" cy="810832"/>
          </a:xfrm>
          <a:custGeom>
            <a:avLst/>
            <a:gdLst/>
            <a:ahLst/>
            <a:cxnLst/>
            <a:rect r="r" b="b" t="t" l="l"/>
            <a:pathLst>
              <a:path h="810832" w="2605081">
                <a:moveTo>
                  <a:pt x="0" y="810831"/>
                </a:moveTo>
                <a:lnTo>
                  <a:pt x="2605082" y="810831"/>
                </a:lnTo>
                <a:lnTo>
                  <a:pt x="2605082" y="0"/>
                </a:lnTo>
                <a:lnTo>
                  <a:pt x="0" y="0"/>
                </a:lnTo>
                <a:lnTo>
                  <a:pt x="0" y="810831"/>
                </a:lnTo>
                <a:close/>
              </a:path>
            </a:pathLst>
          </a:custGeom>
          <a:blipFill>
            <a:blip r:embed="rId16">
              <a:extLst>
                <a:ext uri="{96DAC541-7B7A-43D3-8B79-37D633B846F1}">
                  <asvg:svgBlip xmlns:asvg="http://schemas.microsoft.com/office/drawing/2016/SVG/main" r:embed="rId17"/>
                </a:ext>
              </a:extLst>
            </a:blip>
            <a:stretch>
              <a:fillRect l="0" t="0" r="0" b="0"/>
            </a:stretch>
          </a:blipFill>
        </p:spPr>
      </p:sp>
      <p:sp>
        <p:nvSpPr>
          <p:cNvPr name="TextBox 11" id="11"/>
          <p:cNvSpPr txBox="true"/>
          <p:nvPr/>
        </p:nvSpPr>
        <p:spPr>
          <a:xfrm rot="0">
            <a:off x="5913115" y="1750238"/>
            <a:ext cx="5301524" cy="1616709"/>
          </a:xfrm>
          <a:prstGeom prst="rect">
            <a:avLst/>
          </a:prstGeom>
        </p:spPr>
        <p:txBody>
          <a:bodyPr anchor="t" rtlCol="false" tIns="0" lIns="0" bIns="0" rIns="0">
            <a:spAutoFit/>
          </a:bodyPr>
          <a:lstStyle/>
          <a:p>
            <a:pPr algn="ctr">
              <a:lnSpc>
                <a:spcPts val="4340"/>
              </a:lnSpc>
            </a:pPr>
            <a:r>
              <a:rPr lang="en-US" sz="3100">
                <a:solidFill>
                  <a:srgbClr val="2C3990"/>
                </a:solidFill>
                <a:latin typeface="Glacial Indifference"/>
                <a:ea typeface="Glacial Indifference"/>
                <a:cs typeface="Glacial Indifference"/>
                <a:sym typeface="Glacial Indifference"/>
              </a:rPr>
              <a:t> 1. A diverse mix of tree species is planted: trees capture carbon as they grow.</a:t>
            </a:r>
          </a:p>
        </p:txBody>
      </p:sp>
      <p:sp>
        <p:nvSpPr>
          <p:cNvPr name="TextBox 12" id="12"/>
          <p:cNvSpPr txBox="true"/>
          <p:nvPr/>
        </p:nvSpPr>
        <p:spPr>
          <a:xfrm rot="0">
            <a:off x="342633" y="234759"/>
            <a:ext cx="10651802" cy="1076326"/>
          </a:xfrm>
          <a:prstGeom prst="rect">
            <a:avLst/>
          </a:prstGeom>
        </p:spPr>
        <p:txBody>
          <a:bodyPr anchor="t" rtlCol="false" tIns="0" lIns="0" bIns="0" rIns="0">
            <a:spAutoFit/>
          </a:bodyPr>
          <a:lstStyle/>
          <a:p>
            <a:pPr algn="l">
              <a:lnSpc>
                <a:spcPts val="8399"/>
              </a:lnSpc>
            </a:pPr>
            <a:r>
              <a:rPr lang="en-US" sz="5999" b="true">
                <a:solidFill>
                  <a:srgbClr val="2C3990"/>
                </a:solidFill>
                <a:latin typeface="Poppins Bold"/>
                <a:ea typeface="Poppins Bold"/>
                <a:cs typeface="Poppins Bold"/>
                <a:sym typeface="Poppins Bold"/>
              </a:rPr>
              <a:t>Sustainable Forestry Cycle</a:t>
            </a:r>
          </a:p>
        </p:txBody>
      </p:sp>
      <p:sp>
        <p:nvSpPr>
          <p:cNvPr name="TextBox 13" id="13"/>
          <p:cNvSpPr txBox="true"/>
          <p:nvPr/>
        </p:nvSpPr>
        <p:spPr>
          <a:xfrm rot="0">
            <a:off x="12162415" y="4406145"/>
            <a:ext cx="5434136" cy="1616711"/>
          </a:xfrm>
          <a:prstGeom prst="rect">
            <a:avLst/>
          </a:prstGeom>
        </p:spPr>
        <p:txBody>
          <a:bodyPr anchor="t" rtlCol="false" tIns="0" lIns="0" bIns="0" rIns="0">
            <a:spAutoFit/>
          </a:bodyPr>
          <a:lstStyle/>
          <a:p>
            <a:pPr algn="ctr">
              <a:lnSpc>
                <a:spcPts val="4339"/>
              </a:lnSpc>
              <a:spcBef>
                <a:spcPct val="0"/>
              </a:spcBef>
            </a:pPr>
            <a:r>
              <a:rPr lang="en-US" sz="3099">
                <a:solidFill>
                  <a:srgbClr val="2C3990"/>
                </a:solidFill>
                <a:latin typeface="Glacial Indifference"/>
                <a:ea typeface="Glacial Indifference"/>
                <a:cs typeface="Glacial Indifference"/>
                <a:sym typeface="Glacial Indifference"/>
              </a:rPr>
              <a:t>2. Forest </a:t>
            </a:r>
            <a:r>
              <a:rPr lang="en-US" sz="3099">
                <a:solidFill>
                  <a:srgbClr val="2C3990"/>
                </a:solidFill>
                <a:latin typeface="Glacial Indifference"/>
                <a:ea typeface="Glacial Indifference"/>
                <a:cs typeface="Glacial Indifference"/>
                <a:sym typeface="Glacial Indifference"/>
              </a:rPr>
              <a:t>is managed for future resilience: benefits people and nature.</a:t>
            </a:r>
          </a:p>
        </p:txBody>
      </p:sp>
      <p:sp>
        <p:nvSpPr>
          <p:cNvPr name="TextBox 14" id="14"/>
          <p:cNvSpPr txBox="true"/>
          <p:nvPr/>
        </p:nvSpPr>
        <p:spPr>
          <a:xfrm rot="0">
            <a:off x="6720169" y="6587094"/>
            <a:ext cx="4847663" cy="1616711"/>
          </a:xfrm>
          <a:prstGeom prst="rect">
            <a:avLst/>
          </a:prstGeom>
        </p:spPr>
        <p:txBody>
          <a:bodyPr anchor="t" rtlCol="false" tIns="0" lIns="0" bIns="0" rIns="0">
            <a:spAutoFit/>
          </a:bodyPr>
          <a:lstStyle/>
          <a:p>
            <a:pPr algn="ctr">
              <a:lnSpc>
                <a:spcPts val="4339"/>
              </a:lnSpc>
              <a:spcBef>
                <a:spcPct val="0"/>
              </a:spcBef>
            </a:pPr>
            <a:r>
              <a:rPr lang="en-US" sz="3099">
                <a:solidFill>
                  <a:srgbClr val="2C3990"/>
                </a:solidFill>
                <a:latin typeface="Glacial Indifference"/>
                <a:ea typeface="Glacial Indifference"/>
                <a:cs typeface="Glacial Indifference"/>
                <a:sym typeface="Glacial Indifference"/>
              </a:rPr>
              <a:t>3. T</a:t>
            </a:r>
            <a:r>
              <a:rPr lang="en-US" sz="3099">
                <a:solidFill>
                  <a:srgbClr val="2C3990"/>
                </a:solidFill>
                <a:latin typeface="Glacial Indifference"/>
                <a:ea typeface="Glacial Indifference"/>
                <a:cs typeface="Glacial Indifference"/>
                <a:sym typeface="Glacial Indifference"/>
              </a:rPr>
              <a:t>imber is harvested responsibly: timber supports jobs and the economy.</a:t>
            </a:r>
          </a:p>
        </p:txBody>
      </p:sp>
      <p:sp>
        <p:nvSpPr>
          <p:cNvPr name="TextBox 15" id="15"/>
          <p:cNvSpPr txBox="true"/>
          <p:nvPr/>
        </p:nvSpPr>
        <p:spPr>
          <a:xfrm rot="0">
            <a:off x="1377066" y="4030345"/>
            <a:ext cx="4291468" cy="2159636"/>
          </a:xfrm>
          <a:prstGeom prst="rect">
            <a:avLst/>
          </a:prstGeom>
        </p:spPr>
        <p:txBody>
          <a:bodyPr anchor="t" rtlCol="false" tIns="0" lIns="0" bIns="0" rIns="0">
            <a:spAutoFit/>
          </a:bodyPr>
          <a:lstStyle/>
          <a:p>
            <a:pPr algn="ctr">
              <a:lnSpc>
                <a:spcPts val="4339"/>
              </a:lnSpc>
              <a:spcBef>
                <a:spcPct val="0"/>
              </a:spcBef>
            </a:pPr>
            <a:r>
              <a:rPr lang="en-US" sz="3099">
                <a:solidFill>
                  <a:srgbClr val="2C3990"/>
                </a:solidFill>
                <a:latin typeface="Glacial Indifference"/>
                <a:ea typeface="Glacial Indifference"/>
                <a:cs typeface="Glacial Indifference"/>
                <a:sym typeface="Glacial Indifference"/>
              </a:rPr>
              <a:t>4. O</a:t>
            </a:r>
            <a:r>
              <a:rPr lang="en-US" sz="3099">
                <a:solidFill>
                  <a:srgbClr val="2C3990"/>
                </a:solidFill>
                <a:latin typeface="Glacial Indifference"/>
                <a:ea typeface="Glacial Indifference"/>
                <a:cs typeface="Glacial Indifference"/>
                <a:sym typeface="Glacial Indifference"/>
              </a:rPr>
              <a:t>pen spaces encourages new tree growth: wood products continue to store carbon.</a:t>
            </a:r>
          </a:p>
        </p:txBody>
      </p:sp>
      <p:sp>
        <p:nvSpPr>
          <p:cNvPr name="Freeform 16" id="16"/>
          <p:cNvSpPr/>
          <p:nvPr/>
        </p:nvSpPr>
        <p:spPr>
          <a:xfrm flipH="false" flipV="true" rot="8520992">
            <a:off x="12589195" y="6905164"/>
            <a:ext cx="2605081" cy="810832"/>
          </a:xfrm>
          <a:custGeom>
            <a:avLst/>
            <a:gdLst/>
            <a:ahLst/>
            <a:cxnLst/>
            <a:rect r="r" b="b" t="t" l="l"/>
            <a:pathLst>
              <a:path h="810832" w="2605081">
                <a:moveTo>
                  <a:pt x="0" y="810831"/>
                </a:moveTo>
                <a:lnTo>
                  <a:pt x="2605081" y="810831"/>
                </a:lnTo>
                <a:lnTo>
                  <a:pt x="2605081" y="0"/>
                </a:lnTo>
                <a:lnTo>
                  <a:pt x="0" y="0"/>
                </a:lnTo>
                <a:lnTo>
                  <a:pt x="0" y="810831"/>
                </a:lnTo>
                <a:close/>
              </a:path>
            </a:pathLst>
          </a:custGeom>
          <a:blipFill>
            <a:blip r:embed="rId16">
              <a:extLst>
                <a:ext uri="{96DAC541-7B7A-43D3-8B79-37D633B846F1}">
                  <asvg:svgBlip xmlns:asvg="http://schemas.microsoft.com/office/drawing/2016/SVG/main" r:embed="rId17"/>
                </a:ext>
              </a:extLst>
            </a:blip>
            <a:stretch>
              <a:fillRect l="0" t="0" r="0" b="0"/>
            </a:stretch>
          </a:blipFill>
        </p:spPr>
      </p:sp>
      <p:sp>
        <p:nvSpPr>
          <p:cNvPr name="Freeform 17" id="17"/>
          <p:cNvSpPr/>
          <p:nvPr/>
        </p:nvSpPr>
        <p:spPr>
          <a:xfrm flipH="false" flipV="true" rot="-9118346">
            <a:off x="3535443" y="7023371"/>
            <a:ext cx="2605081" cy="810832"/>
          </a:xfrm>
          <a:custGeom>
            <a:avLst/>
            <a:gdLst/>
            <a:ahLst/>
            <a:cxnLst/>
            <a:rect r="r" b="b" t="t" l="l"/>
            <a:pathLst>
              <a:path h="810832" w="2605081">
                <a:moveTo>
                  <a:pt x="0" y="810831"/>
                </a:moveTo>
                <a:lnTo>
                  <a:pt x="2605082" y="810831"/>
                </a:lnTo>
                <a:lnTo>
                  <a:pt x="2605082" y="0"/>
                </a:lnTo>
                <a:lnTo>
                  <a:pt x="0" y="0"/>
                </a:lnTo>
                <a:lnTo>
                  <a:pt x="0" y="810831"/>
                </a:lnTo>
                <a:close/>
              </a:path>
            </a:pathLst>
          </a:custGeom>
          <a:blipFill>
            <a:blip r:embed="rId16">
              <a:extLst>
                <a:ext uri="{96DAC541-7B7A-43D3-8B79-37D633B846F1}">
                  <asvg:svgBlip xmlns:asvg="http://schemas.microsoft.com/office/drawing/2016/SVG/main" r:embed="rId17"/>
                </a:ext>
              </a:extLst>
            </a:blip>
            <a:stretch>
              <a:fillRect l="0" t="0" r="0" b="0"/>
            </a:stretch>
          </a:blipFill>
        </p:spPr>
      </p:sp>
      <p:sp>
        <p:nvSpPr>
          <p:cNvPr name="Freeform 18" id="18"/>
          <p:cNvSpPr/>
          <p:nvPr/>
        </p:nvSpPr>
        <p:spPr>
          <a:xfrm flipH="false" flipV="true" rot="-2700000">
            <a:off x="3402867" y="2478588"/>
            <a:ext cx="2605081" cy="810832"/>
          </a:xfrm>
          <a:custGeom>
            <a:avLst/>
            <a:gdLst/>
            <a:ahLst/>
            <a:cxnLst/>
            <a:rect r="r" b="b" t="t" l="l"/>
            <a:pathLst>
              <a:path h="810832" w="2605081">
                <a:moveTo>
                  <a:pt x="0" y="810831"/>
                </a:moveTo>
                <a:lnTo>
                  <a:pt x="2605081" y="810831"/>
                </a:lnTo>
                <a:lnTo>
                  <a:pt x="2605081" y="0"/>
                </a:lnTo>
                <a:lnTo>
                  <a:pt x="0" y="0"/>
                </a:lnTo>
                <a:lnTo>
                  <a:pt x="0" y="810831"/>
                </a:lnTo>
                <a:close/>
              </a:path>
            </a:pathLst>
          </a:custGeom>
          <a:blipFill>
            <a:blip r:embed="rId16">
              <a:extLst>
                <a:ext uri="{96DAC541-7B7A-43D3-8B79-37D633B846F1}">
                  <asvg:svgBlip xmlns:asvg="http://schemas.microsoft.com/office/drawing/2016/SVG/main" r:embed="rId17"/>
                </a:ext>
              </a:extLst>
            </a:blip>
            <a:stretch>
              <a:fillRect l="0" t="0" r="0" b="0"/>
            </a:stretch>
          </a:blipFill>
        </p:spPr>
      </p:sp>
    </p:spTree>
  </p:cSld>
  <p:clrMapOvr>
    <a:masterClrMapping/>
  </p:clrMapOvr>
</p:sld>
</file>

<file path=ppt/slides/slide15.xml><?xml version="1.0" encoding="utf-8"?>
<p:sld xmlns:p="http://schemas.openxmlformats.org/presentationml/2006/main" xmlns:a="http://schemas.openxmlformats.org/drawingml/2006/main" xmlns:r="http://schemas.openxmlformats.org/officeDocument/2006/relationships">
  <p:cSld>
    <p:bg>
      <p:bgPr>
        <a:solidFill>
          <a:srgbClr val="F4F9FD"/>
        </a:solidFill>
      </p:bgPr>
    </p:bg>
    <p:spTree>
      <p:nvGrpSpPr>
        <p:cNvPr id="1" name=""/>
        <p:cNvGrpSpPr/>
        <p:nvPr/>
      </p:nvGrpSpPr>
      <p:grpSpPr>
        <a:xfrm>
          <a:off x="0" y="0"/>
          <a:ext cx="0" cy="0"/>
          <a:chOff x="0" y="0"/>
          <a:chExt cx="0" cy="0"/>
        </a:xfrm>
      </p:grpSpPr>
      <p:sp>
        <p:nvSpPr>
          <p:cNvPr name="Freeform 2" id="2"/>
          <p:cNvSpPr/>
          <p:nvPr/>
        </p:nvSpPr>
        <p:spPr>
          <a:xfrm flipH="true" flipV="true" rot="0">
            <a:off x="12479350" y="0"/>
            <a:ext cx="5808650" cy="7090926"/>
          </a:xfrm>
          <a:custGeom>
            <a:avLst/>
            <a:gdLst/>
            <a:ahLst/>
            <a:cxnLst/>
            <a:rect r="r" b="b" t="t" l="l"/>
            <a:pathLst>
              <a:path h="7090926" w="5808650">
                <a:moveTo>
                  <a:pt x="5808650" y="7090926"/>
                </a:moveTo>
                <a:lnTo>
                  <a:pt x="0" y="7090926"/>
                </a:lnTo>
                <a:lnTo>
                  <a:pt x="0" y="0"/>
                </a:lnTo>
                <a:lnTo>
                  <a:pt x="5808650" y="0"/>
                </a:lnTo>
                <a:lnTo>
                  <a:pt x="5808650" y="7090926"/>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0">
            <a:off x="-38037" y="7205226"/>
            <a:ext cx="18326037" cy="4042812"/>
          </a:xfrm>
          <a:custGeom>
            <a:avLst/>
            <a:gdLst/>
            <a:ahLst/>
            <a:cxnLst/>
            <a:rect r="r" b="b" t="t" l="l"/>
            <a:pathLst>
              <a:path h="4042812" w="18326037">
                <a:moveTo>
                  <a:pt x="0" y="0"/>
                </a:moveTo>
                <a:lnTo>
                  <a:pt x="18326037" y="0"/>
                </a:lnTo>
                <a:lnTo>
                  <a:pt x="18326037" y="4042811"/>
                </a:lnTo>
                <a:lnTo>
                  <a:pt x="0" y="4042811"/>
                </a:lnTo>
                <a:lnTo>
                  <a:pt x="0" y="0"/>
                </a:lnTo>
                <a:close/>
              </a:path>
            </a:pathLst>
          </a:custGeom>
          <a:blipFill>
            <a:blip r:embed="rId4">
              <a:extLst>
                <a:ext uri="{96DAC541-7B7A-43D3-8B79-37D633B846F1}">
                  <asvg:svgBlip xmlns:asvg="http://schemas.microsoft.com/office/drawing/2016/SVG/main" r:embed="rId5"/>
                </a:ext>
              </a:extLst>
            </a:blip>
            <a:stretch>
              <a:fillRect l="-8835" t="0" r="0" b="-11004"/>
            </a:stretch>
          </a:blipFill>
        </p:spPr>
      </p:sp>
      <p:sp>
        <p:nvSpPr>
          <p:cNvPr name="Freeform 4" id="4"/>
          <p:cNvSpPr/>
          <p:nvPr/>
        </p:nvSpPr>
        <p:spPr>
          <a:xfrm flipH="false" flipV="false" rot="0">
            <a:off x="16390807" y="195316"/>
            <a:ext cx="1736986" cy="1666768"/>
          </a:xfrm>
          <a:custGeom>
            <a:avLst/>
            <a:gdLst/>
            <a:ahLst/>
            <a:cxnLst/>
            <a:rect r="r" b="b" t="t" l="l"/>
            <a:pathLst>
              <a:path h="1666768" w="1736986">
                <a:moveTo>
                  <a:pt x="0" y="0"/>
                </a:moveTo>
                <a:lnTo>
                  <a:pt x="1736986" y="0"/>
                </a:lnTo>
                <a:lnTo>
                  <a:pt x="1736986" y="1666768"/>
                </a:lnTo>
                <a:lnTo>
                  <a:pt x="0" y="1666768"/>
                </a:lnTo>
                <a:lnTo>
                  <a:pt x="0" y="0"/>
                </a:lnTo>
                <a:close/>
              </a:path>
            </a:pathLst>
          </a:custGeom>
          <a:blipFill>
            <a:blip r:embed="rId6"/>
            <a:stretch>
              <a:fillRect l="0" t="0" r="0" b="0"/>
            </a:stretch>
          </a:blipFill>
        </p:spPr>
      </p:sp>
      <p:sp>
        <p:nvSpPr>
          <p:cNvPr name="Freeform 5" id="5"/>
          <p:cNvSpPr/>
          <p:nvPr/>
        </p:nvSpPr>
        <p:spPr>
          <a:xfrm flipH="false" flipV="false" rot="0">
            <a:off x="805170" y="5195957"/>
            <a:ext cx="604660" cy="604660"/>
          </a:xfrm>
          <a:custGeom>
            <a:avLst/>
            <a:gdLst/>
            <a:ahLst/>
            <a:cxnLst/>
            <a:rect r="r" b="b" t="t" l="l"/>
            <a:pathLst>
              <a:path h="604660" w="604660">
                <a:moveTo>
                  <a:pt x="0" y="0"/>
                </a:moveTo>
                <a:lnTo>
                  <a:pt x="604659" y="0"/>
                </a:lnTo>
                <a:lnTo>
                  <a:pt x="604659" y="604660"/>
                </a:lnTo>
                <a:lnTo>
                  <a:pt x="0" y="604660"/>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6" id="6"/>
          <p:cNvSpPr/>
          <p:nvPr/>
        </p:nvSpPr>
        <p:spPr>
          <a:xfrm flipH="false" flipV="false" rot="0">
            <a:off x="807709" y="4340610"/>
            <a:ext cx="602121" cy="602121"/>
          </a:xfrm>
          <a:custGeom>
            <a:avLst/>
            <a:gdLst/>
            <a:ahLst/>
            <a:cxnLst/>
            <a:rect r="r" b="b" t="t" l="l"/>
            <a:pathLst>
              <a:path h="602121" w="602121">
                <a:moveTo>
                  <a:pt x="0" y="0"/>
                </a:moveTo>
                <a:lnTo>
                  <a:pt x="602120" y="0"/>
                </a:lnTo>
                <a:lnTo>
                  <a:pt x="602120" y="602121"/>
                </a:lnTo>
                <a:lnTo>
                  <a:pt x="0" y="602121"/>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Freeform 7" id="7"/>
          <p:cNvSpPr/>
          <p:nvPr/>
        </p:nvSpPr>
        <p:spPr>
          <a:xfrm flipH="false" flipV="false" rot="0">
            <a:off x="805170" y="6053843"/>
            <a:ext cx="602121" cy="602121"/>
          </a:xfrm>
          <a:custGeom>
            <a:avLst/>
            <a:gdLst/>
            <a:ahLst/>
            <a:cxnLst/>
            <a:rect r="r" b="b" t="t" l="l"/>
            <a:pathLst>
              <a:path h="602121" w="602121">
                <a:moveTo>
                  <a:pt x="0" y="0"/>
                </a:moveTo>
                <a:lnTo>
                  <a:pt x="602121" y="0"/>
                </a:lnTo>
                <a:lnTo>
                  <a:pt x="602121" y="602121"/>
                </a:lnTo>
                <a:lnTo>
                  <a:pt x="0" y="602121"/>
                </a:lnTo>
                <a:lnTo>
                  <a:pt x="0" y="0"/>
                </a:lnTo>
                <a:close/>
              </a:path>
            </a:pathLst>
          </a:custGeom>
          <a:blipFill>
            <a:blip r:embed="rId11">
              <a:extLst>
                <a:ext uri="{96DAC541-7B7A-43D3-8B79-37D633B846F1}">
                  <asvg:svgBlip xmlns:asvg="http://schemas.microsoft.com/office/drawing/2016/SVG/main" r:embed="rId12"/>
                </a:ext>
              </a:extLst>
            </a:blip>
            <a:stretch>
              <a:fillRect l="0" t="0" r="0" b="0"/>
            </a:stretch>
          </a:blipFill>
        </p:spPr>
      </p:sp>
      <p:sp>
        <p:nvSpPr>
          <p:cNvPr name="Freeform 8" id="8"/>
          <p:cNvSpPr/>
          <p:nvPr/>
        </p:nvSpPr>
        <p:spPr>
          <a:xfrm flipH="false" flipV="false" rot="0">
            <a:off x="9143195" y="4347101"/>
            <a:ext cx="589139" cy="589139"/>
          </a:xfrm>
          <a:custGeom>
            <a:avLst/>
            <a:gdLst/>
            <a:ahLst/>
            <a:cxnLst/>
            <a:rect r="r" b="b" t="t" l="l"/>
            <a:pathLst>
              <a:path h="589139" w="589139">
                <a:moveTo>
                  <a:pt x="0" y="0"/>
                </a:moveTo>
                <a:lnTo>
                  <a:pt x="589139" y="0"/>
                </a:lnTo>
                <a:lnTo>
                  <a:pt x="589139" y="589139"/>
                </a:lnTo>
                <a:lnTo>
                  <a:pt x="0" y="589139"/>
                </a:lnTo>
                <a:lnTo>
                  <a:pt x="0" y="0"/>
                </a:lnTo>
                <a:close/>
              </a:path>
            </a:pathLst>
          </a:custGeom>
          <a:blipFill>
            <a:blip r:embed="rId13">
              <a:extLst>
                <a:ext uri="{96DAC541-7B7A-43D3-8B79-37D633B846F1}">
                  <asvg:svgBlip xmlns:asvg="http://schemas.microsoft.com/office/drawing/2016/SVG/main" r:embed="rId14"/>
                </a:ext>
              </a:extLst>
            </a:blip>
            <a:stretch>
              <a:fillRect l="0" t="0" r="0" b="0"/>
            </a:stretch>
          </a:blipFill>
        </p:spPr>
      </p:sp>
      <p:sp>
        <p:nvSpPr>
          <p:cNvPr name="Freeform 9" id="9"/>
          <p:cNvSpPr/>
          <p:nvPr/>
        </p:nvSpPr>
        <p:spPr>
          <a:xfrm flipH="false" flipV="false" rot="0">
            <a:off x="8448892" y="4384813"/>
            <a:ext cx="551427" cy="551427"/>
          </a:xfrm>
          <a:custGeom>
            <a:avLst/>
            <a:gdLst/>
            <a:ahLst/>
            <a:cxnLst/>
            <a:rect r="r" b="b" t="t" l="l"/>
            <a:pathLst>
              <a:path h="551427" w="551427">
                <a:moveTo>
                  <a:pt x="0" y="0"/>
                </a:moveTo>
                <a:lnTo>
                  <a:pt x="551428" y="0"/>
                </a:lnTo>
                <a:lnTo>
                  <a:pt x="551428" y="551427"/>
                </a:lnTo>
                <a:lnTo>
                  <a:pt x="0" y="551427"/>
                </a:lnTo>
                <a:lnTo>
                  <a:pt x="0" y="0"/>
                </a:lnTo>
                <a:close/>
              </a:path>
            </a:pathLst>
          </a:custGeom>
          <a:blipFill>
            <a:blip r:embed="rId15">
              <a:extLst>
                <a:ext uri="{96DAC541-7B7A-43D3-8B79-37D633B846F1}">
                  <asvg:svgBlip xmlns:asvg="http://schemas.microsoft.com/office/drawing/2016/SVG/main" r:embed="rId16"/>
                </a:ext>
              </a:extLst>
            </a:blip>
            <a:stretch>
              <a:fillRect l="0" t="0" r="0" b="0"/>
            </a:stretch>
          </a:blipFill>
        </p:spPr>
      </p:sp>
      <p:sp>
        <p:nvSpPr>
          <p:cNvPr name="TextBox 10" id="10"/>
          <p:cNvSpPr txBox="true"/>
          <p:nvPr/>
        </p:nvSpPr>
        <p:spPr>
          <a:xfrm rot="0">
            <a:off x="335952" y="2572763"/>
            <a:ext cx="6598304" cy="1510673"/>
          </a:xfrm>
          <a:prstGeom prst="rect">
            <a:avLst/>
          </a:prstGeom>
        </p:spPr>
        <p:txBody>
          <a:bodyPr anchor="t" rtlCol="false" tIns="0" lIns="0" bIns="0" rIns="0">
            <a:spAutoFit/>
          </a:bodyPr>
          <a:lstStyle/>
          <a:p>
            <a:pPr algn="ctr">
              <a:lnSpc>
                <a:spcPts val="11759"/>
              </a:lnSpc>
            </a:pPr>
            <a:r>
              <a:rPr lang="en-US" sz="8399" b="true">
                <a:solidFill>
                  <a:srgbClr val="2C3990"/>
                </a:solidFill>
                <a:latin typeface="Poppins Bold"/>
                <a:ea typeface="Poppins Bold"/>
                <a:cs typeface="Poppins Bold"/>
                <a:sym typeface="Poppins Bold"/>
              </a:rPr>
              <a:t>Thank You</a:t>
            </a:r>
          </a:p>
        </p:txBody>
      </p:sp>
      <p:sp>
        <p:nvSpPr>
          <p:cNvPr name="TextBox 11" id="11"/>
          <p:cNvSpPr txBox="true"/>
          <p:nvPr/>
        </p:nvSpPr>
        <p:spPr>
          <a:xfrm rot="0">
            <a:off x="1562353" y="4318138"/>
            <a:ext cx="5234035" cy="580391"/>
          </a:xfrm>
          <a:prstGeom prst="rect">
            <a:avLst/>
          </a:prstGeom>
        </p:spPr>
        <p:txBody>
          <a:bodyPr anchor="t" rtlCol="false" tIns="0" lIns="0" bIns="0" rIns="0">
            <a:spAutoFit/>
          </a:bodyPr>
          <a:lstStyle/>
          <a:p>
            <a:pPr algn="l">
              <a:lnSpc>
                <a:spcPts val="4759"/>
              </a:lnSpc>
            </a:pPr>
            <a:r>
              <a:rPr lang="en-US" sz="3399">
                <a:solidFill>
                  <a:srgbClr val="2C3990"/>
                </a:solidFill>
                <a:latin typeface="Glacial Indifference"/>
                <a:ea typeface="Glacial Indifference"/>
                <a:cs typeface="Glacial Indifference"/>
                <a:sym typeface="Glacial Indifference"/>
              </a:rPr>
              <a:t>eco2smartschools.org.uk</a:t>
            </a:r>
          </a:p>
        </p:txBody>
      </p:sp>
      <p:sp>
        <p:nvSpPr>
          <p:cNvPr name="TextBox 12" id="12"/>
          <p:cNvSpPr txBox="true"/>
          <p:nvPr/>
        </p:nvSpPr>
        <p:spPr>
          <a:xfrm rot="0">
            <a:off x="1562353" y="5174754"/>
            <a:ext cx="5234035" cy="580391"/>
          </a:xfrm>
          <a:prstGeom prst="rect">
            <a:avLst/>
          </a:prstGeom>
        </p:spPr>
        <p:txBody>
          <a:bodyPr anchor="t" rtlCol="false" tIns="0" lIns="0" bIns="0" rIns="0">
            <a:spAutoFit/>
          </a:bodyPr>
          <a:lstStyle/>
          <a:p>
            <a:pPr algn="l">
              <a:lnSpc>
                <a:spcPts val="4759"/>
              </a:lnSpc>
            </a:pPr>
            <a:r>
              <a:rPr lang="en-US" sz="3399">
                <a:solidFill>
                  <a:srgbClr val="2C3990"/>
                </a:solidFill>
                <a:latin typeface="Glacial Indifference"/>
                <a:ea typeface="Glacial Indifference"/>
                <a:cs typeface="Glacial Indifference"/>
                <a:sym typeface="Glacial Indifference"/>
              </a:rPr>
              <a:t>03000 260535</a:t>
            </a:r>
          </a:p>
        </p:txBody>
      </p:sp>
      <p:sp>
        <p:nvSpPr>
          <p:cNvPr name="TextBox 13" id="13"/>
          <p:cNvSpPr txBox="true"/>
          <p:nvPr/>
        </p:nvSpPr>
        <p:spPr>
          <a:xfrm rot="0">
            <a:off x="1562353" y="6031370"/>
            <a:ext cx="6056672" cy="580391"/>
          </a:xfrm>
          <a:prstGeom prst="rect">
            <a:avLst/>
          </a:prstGeom>
        </p:spPr>
        <p:txBody>
          <a:bodyPr anchor="t" rtlCol="false" tIns="0" lIns="0" bIns="0" rIns="0">
            <a:spAutoFit/>
          </a:bodyPr>
          <a:lstStyle/>
          <a:p>
            <a:pPr algn="l">
              <a:lnSpc>
                <a:spcPts val="4759"/>
              </a:lnSpc>
            </a:pPr>
            <a:r>
              <a:rPr lang="en-US" sz="3399">
                <a:solidFill>
                  <a:srgbClr val="2C3990"/>
                </a:solidFill>
                <a:latin typeface="Glacial Indifference"/>
                <a:ea typeface="Glacial Indifference"/>
                <a:cs typeface="Glacial Indifference"/>
                <a:sym typeface="Glacial Indifference"/>
              </a:rPr>
              <a:t>eco2smartschools@oases.org.uk</a:t>
            </a:r>
          </a:p>
        </p:txBody>
      </p:sp>
      <p:sp>
        <p:nvSpPr>
          <p:cNvPr name="TextBox 14" id="14"/>
          <p:cNvSpPr txBox="true"/>
          <p:nvPr/>
        </p:nvSpPr>
        <p:spPr>
          <a:xfrm rot="0">
            <a:off x="9879754" y="4318138"/>
            <a:ext cx="5234035" cy="580391"/>
          </a:xfrm>
          <a:prstGeom prst="rect">
            <a:avLst/>
          </a:prstGeom>
        </p:spPr>
        <p:txBody>
          <a:bodyPr anchor="t" rtlCol="false" tIns="0" lIns="0" bIns="0" rIns="0">
            <a:spAutoFit/>
          </a:bodyPr>
          <a:lstStyle/>
          <a:p>
            <a:pPr algn="l">
              <a:lnSpc>
                <a:spcPts val="4759"/>
              </a:lnSpc>
            </a:pPr>
            <a:r>
              <a:rPr lang="en-US" sz="3399">
                <a:solidFill>
                  <a:srgbClr val="2C3990"/>
                </a:solidFill>
                <a:latin typeface="Glacial Indifference"/>
                <a:ea typeface="Glacial Indifference"/>
                <a:cs typeface="Glacial Indifference"/>
                <a:sym typeface="Glacial Indifference"/>
              </a:rPr>
              <a:t>@eco2smartschools</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bg>
      <p:bgPr>
        <a:solidFill>
          <a:srgbClr val="F4F9FD"/>
        </a:solidFill>
      </p:bgPr>
    </p:bg>
    <p:spTree>
      <p:nvGrpSpPr>
        <p:cNvPr id="1" name=""/>
        <p:cNvGrpSpPr/>
        <p:nvPr/>
      </p:nvGrpSpPr>
      <p:grpSpPr>
        <a:xfrm>
          <a:off x="0" y="0"/>
          <a:ext cx="0" cy="0"/>
          <a:chOff x="0" y="0"/>
          <a:chExt cx="0" cy="0"/>
        </a:xfrm>
      </p:grpSpPr>
      <p:sp>
        <p:nvSpPr>
          <p:cNvPr name="Freeform 2" id="2"/>
          <p:cNvSpPr/>
          <p:nvPr/>
        </p:nvSpPr>
        <p:spPr>
          <a:xfrm flipH="false" flipV="true" rot="0">
            <a:off x="-236229" y="-1248484"/>
            <a:ext cx="18524229" cy="4214262"/>
          </a:xfrm>
          <a:custGeom>
            <a:avLst/>
            <a:gdLst/>
            <a:ahLst/>
            <a:cxnLst/>
            <a:rect r="r" b="b" t="t" l="l"/>
            <a:pathLst>
              <a:path h="4214262" w="18524229">
                <a:moveTo>
                  <a:pt x="0" y="4214262"/>
                </a:moveTo>
                <a:lnTo>
                  <a:pt x="18524229" y="4214262"/>
                </a:lnTo>
                <a:lnTo>
                  <a:pt x="18524229" y="0"/>
                </a:lnTo>
                <a:lnTo>
                  <a:pt x="0" y="0"/>
                </a:lnTo>
                <a:lnTo>
                  <a:pt x="0" y="4214262"/>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0">
            <a:off x="-16747" y="8697631"/>
            <a:ext cx="18304747" cy="1653098"/>
          </a:xfrm>
          <a:custGeom>
            <a:avLst/>
            <a:gdLst/>
            <a:ahLst/>
            <a:cxnLst/>
            <a:rect r="r" b="b" t="t" l="l"/>
            <a:pathLst>
              <a:path h="1653098" w="18304747">
                <a:moveTo>
                  <a:pt x="0" y="0"/>
                </a:moveTo>
                <a:lnTo>
                  <a:pt x="18304747" y="0"/>
                </a:lnTo>
                <a:lnTo>
                  <a:pt x="18304747" y="1653097"/>
                </a:lnTo>
                <a:lnTo>
                  <a:pt x="0" y="1653097"/>
                </a:lnTo>
                <a:lnTo>
                  <a:pt x="0" y="0"/>
                </a:lnTo>
                <a:close/>
              </a:path>
            </a:pathLst>
          </a:custGeom>
          <a:blipFill>
            <a:blip r:embed="rId4">
              <a:extLst>
                <a:ext uri="{96DAC541-7B7A-43D3-8B79-37D633B846F1}">
                  <asvg:svgBlip xmlns:asvg="http://schemas.microsoft.com/office/drawing/2016/SVG/main" r:embed="rId5"/>
                </a:ext>
              </a:extLst>
            </a:blip>
            <a:stretch>
              <a:fillRect l="-8962" t="-5121" r="0" b="-166349"/>
            </a:stretch>
          </a:blipFill>
        </p:spPr>
      </p:sp>
      <p:sp>
        <p:nvSpPr>
          <p:cNvPr name="Freeform 4" id="4"/>
          <p:cNvSpPr/>
          <p:nvPr/>
        </p:nvSpPr>
        <p:spPr>
          <a:xfrm flipH="false" flipV="false" rot="0">
            <a:off x="15585376" y="7539808"/>
            <a:ext cx="2358333" cy="2214371"/>
          </a:xfrm>
          <a:custGeom>
            <a:avLst/>
            <a:gdLst/>
            <a:ahLst/>
            <a:cxnLst/>
            <a:rect r="r" b="b" t="t" l="l"/>
            <a:pathLst>
              <a:path h="2214371" w="2358333">
                <a:moveTo>
                  <a:pt x="0" y="0"/>
                </a:moveTo>
                <a:lnTo>
                  <a:pt x="2358332" y="0"/>
                </a:lnTo>
                <a:lnTo>
                  <a:pt x="2358332" y="2214371"/>
                </a:lnTo>
                <a:lnTo>
                  <a:pt x="0" y="2214371"/>
                </a:lnTo>
                <a:lnTo>
                  <a:pt x="0" y="0"/>
                </a:lnTo>
                <a:close/>
              </a:path>
            </a:pathLst>
          </a:custGeom>
          <a:blipFill>
            <a:blip r:embed="rId6">
              <a:extLst>
                <a:ext uri="{96DAC541-7B7A-43D3-8B79-37D633B846F1}">
                  <asvg:svgBlip xmlns:asvg="http://schemas.microsoft.com/office/drawing/2016/SVG/main" r:embed="rId7"/>
                </a:ext>
              </a:extLst>
            </a:blip>
            <a:stretch>
              <a:fillRect l="0" t="0" r="-5025" b="-9616"/>
            </a:stretch>
          </a:blipFill>
        </p:spPr>
      </p:sp>
      <p:sp>
        <p:nvSpPr>
          <p:cNvPr name="Freeform 5" id="5"/>
          <p:cNvSpPr/>
          <p:nvPr/>
        </p:nvSpPr>
        <p:spPr>
          <a:xfrm flipH="false" flipV="false" rot="0">
            <a:off x="14908058" y="9763704"/>
            <a:ext cx="3351367" cy="596549"/>
          </a:xfrm>
          <a:custGeom>
            <a:avLst/>
            <a:gdLst/>
            <a:ahLst/>
            <a:cxnLst/>
            <a:rect r="r" b="b" t="t" l="l"/>
            <a:pathLst>
              <a:path h="596549" w="3351367">
                <a:moveTo>
                  <a:pt x="0" y="0"/>
                </a:moveTo>
                <a:lnTo>
                  <a:pt x="3351367" y="0"/>
                </a:lnTo>
                <a:lnTo>
                  <a:pt x="3351367" y="596549"/>
                </a:lnTo>
                <a:lnTo>
                  <a:pt x="0" y="596549"/>
                </a:lnTo>
                <a:lnTo>
                  <a:pt x="0" y="0"/>
                </a:lnTo>
                <a:close/>
              </a:path>
            </a:pathLst>
          </a:custGeom>
          <a:blipFill>
            <a:blip r:embed="rId8"/>
            <a:stretch>
              <a:fillRect l="0" t="0" r="0" b="0"/>
            </a:stretch>
          </a:blipFill>
        </p:spPr>
      </p:sp>
      <p:grpSp>
        <p:nvGrpSpPr>
          <p:cNvPr name="Group 6" id="6"/>
          <p:cNvGrpSpPr/>
          <p:nvPr/>
        </p:nvGrpSpPr>
        <p:grpSpPr>
          <a:xfrm rot="0">
            <a:off x="367010" y="3384295"/>
            <a:ext cx="4476252" cy="4476252"/>
            <a:chOff x="0" y="0"/>
            <a:chExt cx="812800" cy="812800"/>
          </a:xfrm>
        </p:grpSpPr>
        <p:sp>
          <p:nvSpPr>
            <p:cNvPr name="Freeform 7" id="7"/>
            <p:cNvSpPr/>
            <p:nvPr/>
          </p:nvSpPr>
          <p:spPr>
            <a:xfrm flipH="false" flipV="false" rot="0">
              <a:off x="0" y="0"/>
              <a:ext cx="812800" cy="812800"/>
            </a:xfrm>
            <a:custGeom>
              <a:avLst/>
              <a:gdLst/>
              <a:ahLst/>
              <a:cxnLst/>
              <a:rect r="r" b="b" t="t" l="l"/>
              <a:pathLst>
                <a:path h="812800" w="812800">
                  <a:moveTo>
                    <a:pt x="39780" y="0"/>
                  </a:moveTo>
                  <a:lnTo>
                    <a:pt x="773020" y="0"/>
                  </a:lnTo>
                  <a:cubicBezTo>
                    <a:pt x="794990" y="0"/>
                    <a:pt x="812800" y="17810"/>
                    <a:pt x="812800" y="39780"/>
                  </a:cubicBezTo>
                  <a:lnTo>
                    <a:pt x="812800" y="773020"/>
                  </a:lnTo>
                  <a:cubicBezTo>
                    <a:pt x="812800" y="794990"/>
                    <a:pt x="794990" y="812800"/>
                    <a:pt x="773020" y="812800"/>
                  </a:cubicBezTo>
                  <a:lnTo>
                    <a:pt x="39780" y="812800"/>
                  </a:lnTo>
                  <a:cubicBezTo>
                    <a:pt x="17810" y="812800"/>
                    <a:pt x="0" y="794990"/>
                    <a:pt x="0" y="773020"/>
                  </a:cubicBezTo>
                  <a:lnTo>
                    <a:pt x="0" y="39780"/>
                  </a:lnTo>
                  <a:cubicBezTo>
                    <a:pt x="0" y="17810"/>
                    <a:pt x="17810" y="0"/>
                    <a:pt x="39780" y="0"/>
                  </a:cubicBezTo>
                  <a:close/>
                </a:path>
              </a:pathLst>
            </a:custGeom>
            <a:blipFill>
              <a:blip r:embed="rId9"/>
              <a:stretch>
                <a:fillRect l="-25046" t="0" r="-25046" b="0"/>
              </a:stretch>
            </a:blipFill>
          </p:spPr>
        </p:sp>
      </p:grpSp>
      <p:grpSp>
        <p:nvGrpSpPr>
          <p:cNvPr name="Group 8" id="8"/>
          <p:cNvGrpSpPr/>
          <p:nvPr/>
        </p:nvGrpSpPr>
        <p:grpSpPr>
          <a:xfrm rot="0">
            <a:off x="6000605" y="3384295"/>
            <a:ext cx="4476252" cy="4476252"/>
            <a:chOff x="0" y="0"/>
            <a:chExt cx="812800" cy="812800"/>
          </a:xfrm>
        </p:grpSpPr>
        <p:sp>
          <p:nvSpPr>
            <p:cNvPr name="Freeform 9" id="9"/>
            <p:cNvSpPr/>
            <p:nvPr/>
          </p:nvSpPr>
          <p:spPr>
            <a:xfrm flipH="false" flipV="false" rot="0">
              <a:off x="0" y="0"/>
              <a:ext cx="812800" cy="812800"/>
            </a:xfrm>
            <a:custGeom>
              <a:avLst/>
              <a:gdLst/>
              <a:ahLst/>
              <a:cxnLst/>
              <a:rect r="r" b="b" t="t" l="l"/>
              <a:pathLst>
                <a:path h="812800" w="812800">
                  <a:moveTo>
                    <a:pt x="39780" y="0"/>
                  </a:moveTo>
                  <a:lnTo>
                    <a:pt x="773020" y="0"/>
                  </a:lnTo>
                  <a:cubicBezTo>
                    <a:pt x="794990" y="0"/>
                    <a:pt x="812800" y="17810"/>
                    <a:pt x="812800" y="39780"/>
                  </a:cubicBezTo>
                  <a:lnTo>
                    <a:pt x="812800" y="773020"/>
                  </a:lnTo>
                  <a:cubicBezTo>
                    <a:pt x="812800" y="794990"/>
                    <a:pt x="794990" y="812800"/>
                    <a:pt x="773020" y="812800"/>
                  </a:cubicBezTo>
                  <a:lnTo>
                    <a:pt x="39780" y="812800"/>
                  </a:lnTo>
                  <a:cubicBezTo>
                    <a:pt x="17810" y="812800"/>
                    <a:pt x="0" y="794990"/>
                    <a:pt x="0" y="773020"/>
                  </a:cubicBezTo>
                  <a:lnTo>
                    <a:pt x="0" y="39780"/>
                  </a:lnTo>
                  <a:cubicBezTo>
                    <a:pt x="0" y="17810"/>
                    <a:pt x="17810" y="0"/>
                    <a:pt x="39780" y="0"/>
                  </a:cubicBezTo>
                  <a:close/>
                </a:path>
              </a:pathLst>
            </a:custGeom>
            <a:blipFill>
              <a:blip r:embed="rId10"/>
              <a:stretch>
                <a:fillRect l="-25046" t="0" r="-25046" b="0"/>
              </a:stretch>
            </a:blipFill>
          </p:spPr>
        </p:sp>
      </p:grpSp>
      <p:grpSp>
        <p:nvGrpSpPr>
          <p:cNvPr name="Group 10" id="10"/>
          <p:cNvGrpSpPr/>
          <p:nvPr/>
        </p:nvGrpSpPr>
        <p:grpSpPr>
          <a:xfrm rot="0">
            <a:off x="11634199" y="3384295"/>
            <a:ext cx="4476252" cy="4476252"/>
            <a:chOff x="0" y="0"/>
            <a:chExt cx="812800" cy="812800"/>
          </a:xfrm>
        </p:grpSpPr>
        <p:sp>
          <p:nvSpPr>
            <p:cNvPr name="Freeform 11" id="11"/>
            <p:cNvSpPr/>
            <p:nvPr/>
          </p:nvSpPr>
          <p:spPr>
            <a:xfrm flipH="false" flipV="false" rot="0">
              <a:off x="0" y="0"/>
              <a:ext cx="812800" cy="812800"/>
            </a:xfrm>
            <a:custGeom>
              <a:avLst/>
              <a:gdLst/>
              <a:ahLst/>
              <a:cxnLst/>
              <a:rect r="r" b="b" t="t" l="l"/>
              <a:pathLst>
                <a:path h="812800" w="812800">
                  <a:moveTo>
                    <a:pt x="39780" y="0"/>
                  </a:moveTo>
                  <a:lnTo>
                    <a:pt x="773020" y="0"/>
                  </a:lnTo>
                  <a:cubicBezTo>
                    <a:pt x="794990" y="0"/>
                    <a:pt x="812800" y="17810"/>
                    <a:pt x="812800" y="39780"/>
                  </a:cubicBezTo>
                  <a:lnTo>
                    <a:pt x="812800" y="773020"/>
                  </a:lnTo>
                  <a:cubicBezTo>
                    <a:pt x="812800" y="794990"/>
                    <a:pt x="794990" y="812800"/>
                    <a:pt x="773020" y="812800"/>
                  </a:cubicBezTo>
                  <a:lnTo>
                    <a:pt x="39780" y="812800"/>
                  </a:lnTo>
                  <a:cubicBezTo>
                    <a:pt x="17810" y="812800"/>
                    <a:pt x="0" y="794990"/>
                    <a:pt x="0" y="773020"/>
                  </a:cubicBezTo>
                  <a:lnTo>
                    <a:pt x="0" y="39780"/>
                  </a:lnTo>
                  <a:cubicBezTo>
                    <a:pt x="0" y="17810"/>
                    <a:pt x="17810" y="0"/>
                    <a:pt x="39780" y="0"/>
                  </a:cubicBezTo>
                  <a:close/>
                </a:path>
              </a:pathLst>
            </a:custGeom>
            <a:blipFill>
              <a:blip r:embed="rId11"/>
              <a:stretch>
                <a:fillRect l="-25046" t="0" r="-25046" b="0"/>
              </a:stretch>
            </a:blipFill>
          </p:spPr>
        </p:sp>
      </p:grpSp>
      <p:sp>
        <p:nvSpPr>
          <p:cNvPr name="TextBox 12" id="12"/>
          <p:cNvSpPr txBox="true"/>
          <p:nvPr/>
        </p:nvSpPr>
        <p:spPr>
          <a:xfrm rot="0">
            <a:off x="721980" y="2242831"/>
            <a:ext cx="2402015" cy="523876"/>
          </a:xfrm>
          <a:prstGeom prst="rect">
            <a:avLst/>
          </a:prstGeom>
        </p:spPr>
        <p:txBody>
          <a:bodyPr anchor="t" rtlCol="false" tIns="0" lIns="0" bIns="0" rIns="0">
            <a:spAutoFit/>
          </a:bodyPr>
          <a:lstStyle/>
          <a:p>
            <a:pPr algn="ctr">
              <a:lnSpc>
                <a:spcPts val="4199"/>
              </a:lnSpc>
            </a:pPr>
          </a:p>
        </p:txBody>
      </p:sp>
      <p:sp>
        <p:nvSpPr>
          <p:cNvPr name="TextBox 13" id="13"/>
          <p:cNvSpPr txBox="true"/>
          <p:nvPr/>
        </p:nvSpPr>
        <p:spPr>
          <a:xfrm rot="0">
            <a:off x="367010" y="2284890"/>
            <a:ext cx="17037092" cy="698499"/>
          </a:xfrm>
          <a:prstGeom prst="rect">
            <a:avLst/>
          </a:prstGeom>
        </p:spPr>
        <p:txBody>
          <a:bodyPr anchor="t" rtlCol="false" tIns="0" lIns="0" bIns="0" rIns="0">
            <a:spAutoFit/>
          </a:bodyPr>
          <a:lstStyle/>
          <a:p>
            <a:pPr algn="l">
              <a:lnSpc>
                <a:spcPts val="5600"/>
              </a:lnSpc>
            </a:pPr>
            <a:r>
              <a:rPr lang="en-US" sz="4000">
                <a:solidFill>
                  <a:srgbClr val="2C3990"/>
                </a:solidFill>
                <a:latin typeface="Glacial Indifference"/>
                <a:ea typeface="Glacial Indifference"/>
                <a:cs typeface="Glacial Indifference"/>
                <a:sym typeface="Glacial Indifference"/>
              </a:rPr>
              <a:t>Wood is used to build houses all around the world.</a:t>
            </a:r>
          </a:p>
        </p:txBody>
      </p:sp>
      <p:sp>
        <p:nvSpPr>
          <p:cNvPr name="TextBox 14" id="14"/>
          <p:cNvSpPr txBox="true"/>
          <p:nvPr/>
        </p:nvSpPr>
        <p:spPr>
          <a:xfrm rot="0">
            <a:off x="367010" y="266666"/>
            <a:ext cx="10651802" cy="1076326"/>
          </a:xfrm>
          <a:prstGeom prst="rect">
            <a:avLst/>
          </a:prstGeom>
        </p:spPr>
        <p:txBody>
          <a:bodyPr anchor="t" rtlCol="false" tIns="0" lIns="0" bIns="0" rIns="0">
            <a:spAutoFit/>
          </a:bodyPr>
          <a:lstStyle/>
          <a:p>
            <a:pPr algn="l">
              <a:lnSpc>
                <a:spcPts val="8399"/>
              </a:lnSpc>
            </a:pPr>
            <a:r>
              <a:rPr lang="en-US" sz="5999" b="true">
                <a:solidFill>
                  <a:srgbClr val="2C3990"/>
                </a:solidFill>
                <a:latin typeface="Poppins Bold"/>
                <a:ea typeface="Poppins Bold"/>
                <a:cs typeface="Poppins Bold"/>
                <a:sym typeface="Poppins Bold"/>
              </a:rPr>
              <a:t>Trees to Houses</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bg>
      <p:bgPr>
        <a:solidFill>
          <a:srgbClr val="F4F9FD"/>
        </a:solidFill>
      </p:bgPr>
    </p:bg>
    <p:spTree>
      <p:nvGrpSpPr>
        <p:cNvPr id="1" name=""/>
        <p:cNvGrpSpPr/>
        <p:nvPr/>
      </p:nvGrpSpPr>
      <p:grpSpPr>
        <a:xfrm>
          <a:off x="0" y="0"/>
          <a:ext cx="0" cy="0"/>
          <a:chOff x="0" y="0"/>
          <a:chExt cx="0" cy="0"/>
        </a:xfrm>
      </p:grpSpPr>
      <p:sp>
        <p:nvSpPr>
          <p:cNvPr name="Freeform 2" id="2"/>
          <p:cNvSpPr/>
          <p:nvPr/>
        </p:nvSpPr>
        <p:spPr>
          <a:xfrm flipH="false" flipV="true" rot="0">
            <a:off x="-236229" y="-1248484"/>
            <a:ext cx="18524229" cy="4214262"/>
          </a:xfrm>
          <a:custGeom>
            <a:avLst/>
            <a:gdLst/>
            <a:ahLst/>
            <a:cxnLst/>
            <a:rect r="r" b="b" t="t" l="l"/>
            <a:pathLst>
              <a:path h="4214262" w="18524229">
                <a:moveTo>
                  <a:pt x="0" y="4214262"/>
                </a:moveTo>
                <a:lnTo>
                  <a:pt x="18524229" y="4214262"/>
                </a:lnTo>
                <a:lnTo>
                  <a:pt x="18524229" y="0"/>
                </a:lnTo>
                <a:lnTo>
                  <a:pt x="0" y="0"/>
                </a:lnTo>
                <a:lnTo>
                  <a:pt x="0" y="4214262"/>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0">
            <a:off x="-16747" y="8697631"/>
            <a:ext cx="18304747" cy="1653098"/>
          </a:xfrm>
          <a:custGeom>
            <a:avLst/>
            <a:gdLst/>
            <a:ahLst/>
            <a:cxnLst/>
            <a:rect r="r" b="b" t="t" l="l"/>
            <a:pathLst>
              <a:path h="1653098" w="18304747">
                <a:moveTo>
                  <a:pt x="0" y="0"/>
                </a:moveTo>
                <a:lnTo>
                  <a:pt x="18304747" y="0"/>
                </a:lnTo>
                <a:lnTo>
                  <a:pt x="18304747" y="1653097"/>
                </a:lnTo>
                <a:lnTo>
                  <a:pt x="0" y="1653097"/>
                </a:lnTo>
                <a:lnTo>
                  <a:pt x="0" y="0"/>
                </a:lnTo>
                <a:close/>
              </a:path>
            </a:pathLst>
          </a:custGeom>
          <a:blipFill>
            <a:blip r:embed="rId4">
              <a:extLst>
                <a:ext uri="{96DAC541-7B7A-43D3-8B79-37D633B846F1}">
                  <asvg:svgBlip xmlns:asvg="http://schemas.microsoft.com/office/drawing/2016/SVG/main" r:embed="rId5"/>
                </a:ext>
              </a:extLst>
            </a:blip>
            <a:stretch>
              <a:fillRect l="-8962" t="-5121" r="0" b="-166349"/>
            </a:stretch>
          </a:blipFill>
        </p:spPr>
      </p:sp>
      <p:sp>
        <p:nvSpPr>
          <p:cNvPr name="Freeform 4" id="4"/>
          <p:cNvSpPr/>
          <p:nvPr/>
        </p:nvSpPr>
        <p:spPr>
          <a:xfrm flipH="false" flipV="false" rot="0">
            <a:off x="15585376" y="7539808"/>
            <a:ext cx="2358333" cy="2214371"/>
          </a:xfrm>
          <a:custGeom>
            <a:avLst/>
            <a:gdLst/>
            <a:ahLst/>
            <a:cxnLst/>
            <a:rect r="r" b="b" t="t" l="l"/>
            <a:pathLst>
              <a:path h="2214371" w="2358333">
                <a:moveTo>
                  <a:pt x="0" y="0"/>
                </a:moveTo>
                <a:lnTo>
                  <a:pt x="2358332" y="0"/>
                </a:lnTo>
                <a:lnTo>
                  <a:pt x="2358332" y="2214371"/>
                </a:lnTo>
                <a:lnTo>
                  <a:pt x="0" y="2214371"/>
                </a:lnTo>
                <a:lnTo>
                  <a:pt x="0" y="0"/>
                </a:lnTo>
                <a:close/>
              </a:path>
            </a:pathLst>
          </a:custGeom>
          <a:blipFill>
            <a:blip r:embed="rId6">
              <a:extLst>
                <a:ext uri="{96DAC541-7B7A-43D3-8B79-37D633B846F1}">
                  <asvg:svgBlip xmlns:asvg="http://schemas.microsoft.com/office/drawing/2016/SVG/main" r:embed="rId7"/>
                </a:ext>
              </a:extLst>
            </a:blip>
            <a:stretch>
              <a:fillRect l="0" t="0" r="-5025" b="-9616"/>
            </a:stretch>
          </a:blipFill>
        </p:spPr>
      </p:sp>
      <p:sp>
        <p:nvSpPr>
          <p:cNvPr name="Freeform 5" id="5"/>
          <p:cNvSpPr/>
          <p:nvPr/>
        </p:nvSpPr>
        <p:spPr>
          <a:xfrm flipH="false" flipV="false" rot="0">
            <a:off x="14908058" y="9763704"/>
            <a:ext cx="3351367" cy="596549"/>
          </a:xfrm>
          <a:custGeom>
            <a:avLst/>
            <a:gdLst/>
            <a:ahLst/>
            <a:cxnLst/>
            <a:rect r="r" b="b" t="t" l="l"/>
            <a:pathLst>
              <a:path h="596549" w="3351367">
                <a:moveTo>
                  <a:pt x="0" y="0"/>
                </a:moveTo>
                <a:lnTo>
                  <a:pt x="3351367" y="0"/>
                </a:lnTo>
                <a:lnTo>
                  <a:pt x="3351367" y="596549"/>
                </a:lnTo>
                <a:lnTo>
                  <a:pt x="0" y="596549"/>
                </a:lnTo>
                <a:lnTo>
                  <a:pt x="0" y="0"/>
                </a:lnTo>
                <a:close/>
              </a:path>
            </a:pathLst>
          </a:custGeom>
          <a:blipFill>
            <a:blip r:embed="rId8"/>
            <a:stretch>
              <a:fillRect l="0" t="0" r="0" b="0"/>
            </a:stretch>
          </a:blipFill>
        </p:spPr>
      </p:sp>
      <p:grpSp>
        <p:nvGrpSpPr>
          <p:cNvPr name="Group 6" id="6"/>
          <p:cNvGrpSpPr/>
          <p:nvPr/>
        </p:nvGrpSpPr>
        <p:grpSpPr>
          <a:xfrm rot="0">
            <a:off x="367010" y="2766706"/>
            <a:ext cx="5325901" cy="4934738"/>
            <a:chOff x="0" y="0"/>
            <a:chExt cx="1402706" cy="1299684"/>
          </a:xfrm>
        </p:grpSpPr>
        <p:sp>
          <p:nvSpPr>
            <p:cNvPr name="Freeform 7" id="7"/>
            <p:cNvSpPr/>
            <p:nvPr/>
          </p:nvSpPr>
          <p:spPr>
            <a:xfrm flipH="false" flipV="false" rot="0">
              <a:off x="0" y="0"/>
              <a:ext cx="1402706" cy="1299684"/>
            </a:xfrm>
            <a:custGeom>
              <a:avLst/>
              <a:gdLst/>
              <a:ahLst/>
              <a:cxnLst/>
              <a:rect r="r" b="b" t="t" l="l"/>
              <a:pathLst>
                <a:path h="1299684" w="1402706">
                  <a:moveTo>
                    <a:pt x="0" y="0"/>
                  </a:moveTo>
                  <a:lnTo>
                    <a:pt x="1402706" y="0"/>
                  </a:lnTo>
                  <a:lnTo>
                    <a:pt x="1402706" y="1299684"/>
                  </a:lnTo>
                  <a:lnTo>
                    <a:pt x="0" y="1299684"/>
                  </a:lnTo>
                  <a:close/>
                </a:path>
              </a:pathLst>
            </a:custGeom>
            <a:solidFill>
              <a:srgbClr val="ADD866"/>
            </a:solidFill>
          </p:spPr>
        </p:sp>
        <p:sp>
          <p:nvSpPr>
            <p:cNvPr name="TextBox 8" id="8"/>
            <p:cNvSpPr txBox="true"/>
            <p:nvPr/>
          </p:nvSpPr>
          <p:spPr>
            <a:xfrm>
              <a:off x="0" y="-57150"/>
              <a:ext cx="1402706" cy="1356834"/>
            </a:xfrm>
            <a:prstGeom prst="rect">
              <a:avLst/>
            </a:prstGeom>
          </p:spPr>
          <p:txBody>
            <a:bodyPr anchor="ctr" rtlCol="false" tIns="50800" lIns="50800" bIns="50800" rIns="50800"/>
            <a:lstStyle/>
            <a:p>
              <a:pPr algn="ctr">
                <a:lnSpc>
                  <a:spcPts val="3220"/>
                </a:lnSpc>
              </a:pPr>
            </a:p>
          </p:txBody>
        </p:sp>
      </p:grpSp>
      <p:grpSp>
        <p:nvGrpSpPr>
          <p:cNvPr name="Group 9" id="9"/>
          <p:cNvGrpSpPr/>
          <p:nvPr/>
        </p:nvGrpSpPr>
        <p:grpSpPr>
          <a:xfrm rot="0">
            <a:off x="6056892" y="2766706"/>
            <a:ext cx="5325901" cy="4934738"/>
            <a:chOff x="0" y="0"/>
            <a:chExt cx="1402706" cy="1299684"/>
          </a:xfrm>
        </p:grpSpPr>
        <p:sp>
          <p:nvSpPr>
            <p:cNvPr name="Freeform 10" id="10"/>
            <p:cNvSpPr/>
            <p:nvPr/>
          </p:nvSpPr>
          <p:spPr>
            <a:xfrm flipH="false" flipV="false" rot="0">
              <a:off x="0" y="0"/>
              <a:ext cx="1402706" cy="1299684"/>
            </a:xfrm>
            <a:custGeom>
              <a:avLst/>
              <a:gdLst/>
              <a:ahLst/>
              <a:cxnLst/>
              <a:rect r="r" b="b" t="t" l="l"/>
              <a:pathLst>
                <a:path h="1299684" w="1402706">
                  <a:moveTo>
                    <a:pt x="0" y="0"/>
                  </a:moveTo>
                  <a:lnTo>
                    <a:pt x="1402706" y="0"/>
                  </a:lnTo>
                  <a:lnTo>
                    <a:pt x="1402706" y="1299684"/>
                  </a:lnTo>
                  <a:lnTo>
                    <a:pt x="0" y="1299684"/>
                  </a:lnTo>
                  <a:close/>
                </a:path>
              </a:pathLst>
            </a:custGeom>
            <a:solidFill>
              <a:srgbClr val="EAC01D"/>
            </a:solidFill>
          </p:spPr>
        </p:sp>
        <p:sp>
          <p:nvSpPr>
            <p:cNvPr name="TextBox 11" id="11"/>
            <p:cNvSpPr txBox="true"/>
            <p:nvPr/>
          </p:nvSpPr>
          <p:spPr>
            <a:xfrm>
              <a:off x="0" y="-57150"/>
              <a:ext cx="1402706" cy="1356834"/>
            </a:xfrm>
            <a:prstGeom prst="rect">
              <a:avLst/>
            </a:prstGeom>
          </p:spPr>
          <p:txBody>
            <a:bodyPr anchor="ctr" rtlCol="false" tIns="50800" lIns="50800" bIns="50800" rIns="50800"/>
            <a:lstStyle/>
            <a:p>
              <a:pPr algn="ctr">
                <a:lnSpc>
                  <a:spcPts val="3220"/>
                </a:lnSpc>
              </a:pPr>
            </a:p>
          </p:txBody>
        </p:sp>
      </p:grpSp>
      <p:sp>
        <p:nvSpPr>
          <p:cNvPr name="Freeform 12" id="12"/>
          <p:cNvSpPr/>
          <p:nvPr/>
        </p:nvSpPr>
        <p:spPr>
          <a:xfrm flipH="false" flipV="false" rot="0">
            <a:off x="2245969" y="3705193"/>
            <a:ext cx="1756051" cy="1404841"/>
          </a:xfrm>
          <a:custGeom>
            <a:avLst/>
            <a:gdLst/>
            <a:ahLst/>
            <a:cxnLst/>
            <a:rect r="r" b="b" t="t" l="l"/>
            <a:pathLst>
              <a:path h="1404841" w="1756051">
                <a:moveTo>
                  <a:pt x="0" y="0"/>
                </a:moveTo>
                <a:lnTo>
                  <a:pt x="1756051" y="0"/>
                </a:lnTo>
                <a:lnTo>
                  <a:pt x="1756051" y="1404841"/>
                </a:lnTo>
                <a:lnTo>
                  <a:pt x="0" y="1404841"/>
                </a:lnTo>
                <a:lnTo>
                  <a:pt x="0" y="0"/>
                </a:lnTo>
                <a:close/>
              </a:path>
            </a:pathLst>
          </a:custGeom>
          <a:blipFill>
            <a:blip r:embed="rId9"/>
            <a:stretch>
              <a:fillRect l="0" t="0" r="0" b="0"/>
            </a:stretch>
          </a:blipFill>
        </p:spPr>
      </p:sp>
      <p:sp>
        <p:nvSpPr>
          <p:cNvPr name="Freeform 13" id="13"/>
          <p:cNvSpPr/>
          <p:nvPr/>
        </p:nvSpPr>
        <p:spPr>
          <a:xfrm flipH="false" flipV="false" rot="0">
            <a:off x="7288617" y="3581151"/>
            <a:ext cx="2862450" cy="1907107"/>
          </a:xfrm>
          <a:custGeom>
            <a:avLst/>
            <a:gdLst/>
            <a:ahLst/>
            <a:cxnLst/>
            <a:rect r="r" b="b" t="t" l="l"/>
            <a:pathLst>
              <a:path h="1907107" w="2862450">
                <a:moveTo>
                  <a:pt x="0" y="0"/>
                </a:moveTo>
                <a:lnTo>
                  <a:pt x="2862450" y="0"/>
                </a:lnTo>
                <a:lnTo>
                  <a:pt x="2862450" y="1907107"/>
                </a:lnTo>
                <a:lnTo>
                  <a:pt x="0" y="1907107"/>
                </a:lnTo>
                <a:lnTo>
                  <a:pt x="0" y="0"/>
                </a:lnTo>
                <a:close/>
              </a:path>
            </a:pathLst>
          </a:custGeom>
          <a:blipFill>
            <a:blip r:embed="rId10"/>
            <a:stretch>
              <a:fillRect l="0" t="0" r="0" b="0"/>
            </a:stretch>
          </a:blipFill>
        </p:spPr>
      </p:sp>
      <p:sp>
        <p:nvSpPr>
          <p:cNvPr name="TextBox 14" id="14"/>
          <p:cNvSpPr txBox="true"/>
          <p:nvPr/>
        </p:nvSpPr>
        <p:spPr>
          <a:xfrm rot="0">
            <a:off x="442810" y="5138826"/>
            <a:ext cx="5174301" cy="2108199"/>
          </a:xfrm>
          <a:prstGeom prst="rect">
            <a:avLst/>
          </a:prstGeom>
        </p:spPr>
        <p:txBody>
          <a:bodyPr anchor="t" rtlCol="false" tIns="0" lIns="0" bIns="0" rIns="0">
            <a:spAutoFit/>
          </a:bodyPr>
          <a:lstStyle/>
          <a:p>
            <a:pPr algn="ctr">
              <a:lnSpc>
                <a:spcPts val="5600"/>
              </a:lnSpc>
            </a:pPr>
            <a:r>
              <a:rPr lang="en-US" sz="4000">
                <a:solidFill>
                  <a:srgbClr val="2C3990"/>
                </a:solidFill>
                <a:latin typeface="Glacial Indifference"/>
                <a:ea typeface="Glacial Indifference"/>
                <a:cs typeface="Glacial Indifference"/>
                <a:sym typeface="Glacial Indifference"/>
              </a:rPr>
              <a:t>Some people use willow bark to treat pain and inflammation</a:t>
            </a:r>
          </a:p>
        </p:txBody>
      </p:sp>
      <p:sp>
        <p:nvSpPr>
          <p:cNvPr name="TextBox 15" id="15"/>
          <p:cNvSpPr txBox="true"/>
          <p:nvPr/>
        </p:nvSpPr>
        <p:spPr>
          <a:xfrm rot="0">
            <a:off x="6132692" y="5138826"/>
            <a:ext cx="5174301" cy="2108199"/>
          </a:xfrm>
          <a:prstGeom prst="rect">
            <a:avLst/>
          </a:prstGeom>
        </p:spPr>
        <p:txBody>
          <a:bodyPr anchor="t" rtlCol="false" tIns="0" lIns="0" bIns="0" rIns="0">
            <a:spAutoFit/>
          </a:bodyPr>
          <a:lstStyle/>
          <a:p>
            <a:pPr algn="ctr">
              <a:lnSpc>
                <a:spcPts val="5600"/>
              </a:lnSpc>
            </a:pPr>
            <a:r>
              <a:rPr lang="en-US" sz="4000">
                <a:solidFill>
                  <a:srgbClr val="2C3990"/>
                </a:solidFill>
                <a:latin typeface="Glacial Indifference"/>
                <a:ea typeface="Glacial Indifference"/>
                <a:cs typeface="Glacial Indifference"/>
                <a:sym typeface="Glacial Indifference"/>
              </a:rPr>
              <a:t>Some people use the oil from piquiá fruit to treat burns</a:t>
            </a:r>
          </a:p>
        </p:txBody>
      </p:sp>
      <p:sp>
        <p:nvSpPr>
          <p:cNvPr name="Freeform 16" id="16"/>
          <p:cNvSpPr/>
          <p:nvPr/>
        </p:nvSpPr>
        <p:spPr>
          <a:xfrm flipH="true" flipV="false" rot="0">
            <a:off x="13049668" y="4398598"/>
            <a:ext cx="4879532" cy="2848427"/>
          </a:xfrm>
          <a:custGeom>
            <a:avLst/>
            <a:gdLst/>
            <a:ahLst/>
            <a:cxnLst/>
            <a:rect r="r" b="b" t="t" l="l"/>
            <a:pathLst>
              <a:path h="2848427" w="4879532">
                <a:moveTo>
                  <a:pt x="4879531" y="0"/>
                </a:moveTo>
                <a:lnTo>
                  <a:pt x="0" y="0"/>
                </a:lnTo>
                <a:lnTo>
                  <a:pt x="0" y="2848427"/>
                </a:lnTo>
                <a:lnTo>
                  <a:pt x="4879531" y="2848427"/>
                </a:lnTo>
                <a:lnTo>
                  <a:pt x="4879531" y="0"/>
                </a:lnTo>
                <a:close/>
              </a:path>
            </a:pathLst>
          </a:custGeom>
          <a:blipFill>
            <a:blip r:embed="rId11"/>
            <a:stretch>
              <a:fillRect l="0" t="0" r="0" b="0"/>
            </a:stretch>
          </a:blipFill>
        </p:spPr>
      </p:sp>
      <p:grpSp>
        <p:nvGrpSpPr>
          <p:cNvPr name="Group 17" id="17"/>
          <p:cNvGrpSpPr/>
          <p:nvPr/>
        </p:nvGrpSpPr>
        <p:grpSpPr>
          <a:xfrm rot="0">
            <a:off x="12811343" y="1028700"/>
            <a:ext cx="4959998" cy="3387046"/>
            <a:chOff x="0" y="0"/>
            <a:chExt cx="872173" cy="595583"/>
          </a:xfrm>
        </p:grpSpPr>
        <p:sp>
          <p:nvSpPr>
            <p:cNvPr name="Freeform 18" id="18"/>
            <p:cNvSpPr/>
            <p:nvPr/>
          </p:nvSpPr>
          <p:spPr>
            <a:xfrm flipH="false" flipV="false" rot="0">
              <a:off x="0" y="0"/>
              <a:ext cx="872173" cy="595583"/>
            </a:xfrm>
            <a:custGeom>
              <a:avLst/>
              <a:gdLst/>
              <a:ahLst/>
              <a:cxnLst/>
              <a:rect r="r" b="b" t="t" l="l"/>
              <a:pathLst>
                <a:path h="595583" w="872173">
                  <a:moveTo>
                    <a:pt x="872173" y="0"/>
                  </a:moveTo>
                  <a:lnTo>
                    <a:pt x="0" y="0"/>
                  </a:lnTo>
                  <a:lnTo>
                    <a:pt x="0" y="407623"/>
                  </a:lnTo>
                  <a:lnTo>
                    <a:pt x="157480" y="407623"/>
                  </a:lnTo>
                  <a:lnTo>
                    <a:pt x="157480" y="595583"/>
                  </a:lnTo>
                  <a:lnTo>
                    <a:pt x="463550" y="407623"/>
                  </a:lnTo>
                  <a:lnTo>
                    <a:pt x="872173" y="407623"/>
                  </a:lnTo>
                  <a:lnTo>
                    <a:pt x="872173" y="0"/>
                  </a:lnTo>
                  <a:close/>
                </a:path>
              </a:pathLst>
            </a:custGeom>
            <a:solidFill>
              <a:srgbClr val="FF0066"/>
            </a:solidFill>
          </p:spPr>
        </p:sp>
        <p:sp>
          <p:nvSpPr>
            <p:cNvPr name="TextBox 19" id="19"/>
            <p:cNvSpPr txBox="true"/>
            <p:nvPr/>
          </p:nvSpPr>
          <p:spPr>
            <a:xfrm>
              <a:off x="0" y="-66675"/>
              <a:ext cx="872173" cy="471758"/>
            </a:xfrm>
            <a:prstGeom prst="rect">
              <a:avLst/>
            </a:prstGeom>
          </p:spPr>
          <p:txBody>
            <a:bodyPr anchor="ctr" rtlCol="false" tIns="50800" lIns="50800" bIns="50800" rIns="50800"/>
            <a:lstStyle/>
            <a:p>
              <a:pPr algn="ctr">
                <a:lnSpc>
                  <a:spcPts val="4200"/>
                </a:lnSpc>
              </a:pPr>
              <a:r>
                <a:rPr lang="en-US" sz="3000">
                  <a:solidFill>
                    <a:srgbClr val="FFFFFF"/>
                  </a:solidFill>
                  <a:latin typeface="Glacial Indifference"/>
                  <a:ea typeface="Glacial Indifference"/>
                  <a:cs typeface="Glacial Indifference"/>
                  <a:sym typeface="Glacial Indifference"/>
                </a:rPr>
                <a:t>Around 25% of all medicine is created from rainforest plants. </a:t>
              </a:r>
            </a:p>
          </p:txBody>
        </p:sp>
      </p:grpSp>
      <p:sp>
        <p:nvSpPr>
          <p:cNvPr name="TextBox 20" id="20"/>
          <p:cNvSpPr txBox="true"/>
          <p:nvPr/>
        </p:nvSpPr>
        <p:spPr>
          <a:xfrm rot="0">
            <a:off x="721980" y="2242831"/>
            <a:ext cx="2402015" cy="523876"/>
          </a:xfrm>
          <a:prstGeom prst="rect">
            <a:avLst/>
          </a:prstGeom>
        </p:spPr>
        <p:txBody>
          <a:bodyPr anchor="t" rtlCol="false" tIns="0" lIns="0" bIns="0" rIns="0">
            <a:spAutoFit/>
          </a:bodyPr>
          <a:lstStyle/>
          <a:p>
            <a:pPr algn="ctr">
              <a:lnSpc>
                <a:spcPts val="4199"/>
              </a:lnSpc>
            </a:pPr>
          </a:p>
        </p:txBody>
      </p:sp>
      <p:sp>
        <p:nvSpPr>
          <p:cNvPr name="TextBox 21" id="21"/>
          <p:cNvSpPr txBox="true"/>
          <p:nvPr/>
        </p:nvSpPr>
        <p:spPr>
          <a:xfrm rot="0">
            <a:off x="367010" y="266666"/>
            <a:ext cx="10651802" cy="1076326"/>
          </a:xfrm>
          <a:prstGeom prst="rect">
            <a:avLst/>
          </a:prstGeom>
        </p:spPr>
        <p:txBody>
          <a:bodyPr anchor="t" rtlCol="false" tIns="0" lIns="0" bIns="0" rIns="0">
            <a:spAutoFit/>
          </a:bodyPr>
          <a:lstStyle/>
          <a:p>
            <a:pPr algn="l">
              <a:lnSpc>
                <a:spcPts val="8399"/>
              </a:lnSpc>
            </a:pPr>
            <a:r>
              <a:rPr lang="en-US" sz="5999" b="true">
                <a:solidFill>
                  <a:srgbClr val="2C3990"/>
                </a:solidFill>
                <a:latin typeface="Poppins Bold"/>
                <a:ea typeface="Poppins Bold"/>
                <a:cs typeface="Poppins Bold"/>
                <a:sym typeface="Poppins Bold"/>
              </a:rPr>
              <a:t>Trees to Medicine</a:t>
            </a:r>
          </a:p>
        </p:txBody>
      </p:sp>
      <p:sp>
        <p:nvSpPr>
          <p:cNvPr name="TextBox 22" id="22"/>
          <p:cNvSpPr txBox="true"/>
          <p:nvPr/>
        </p:nvSpPr>
        <p:spPr>
          <a:xfrm rot="0">
            <a:off x="442810" y="2801748"/>
            <a:ext cx="5174301" cy="698499"/>
          </a:xfrm>
          <a:prstGeom prst="rect">
            <a:avLst/>
          </a:prstGeom>
        </p:spPr>
        <p:txBody>
          <a:bodyPr anchor="t" rtlCol="false" tIns="0" lIns="0" bIns="0" rIns="0">
            <a:spAutoFit/>
          </a:bodyPr>
          <a:lstStyle/>
          <a:p>
            <a:pPr algn="ctr">
              <a:lnSpc>
                <a:spcPts val="5600"/>
              </a:lnSpc>
            </a:pPr>
            <a:r>
              <a:rPr lang="en-US" sz="4000">
                <a:solidFill>
                  <a:srgbClr val="2C3990"/>
                </a:solidFill>
                <a:latin typeface="Glacial Indifference"/>
                <a:ea typeface="Glacial Indifference"/>
                <a:cs typeface="Glacial Indifference"/>
                <a:sym typeface="Glacial Indifference"/>
              </a:rPr>
              <a:t>Willow Bark: UK</a:t>
            </a:r>
          </a:p>
        </p:txBody>
      </p:sp>
      <p:sp>
        <p:nvSpPr>
          <p:cNvPr name="TextBox 23" id="23"/>
          <p:cNvSpPr txBox="true"/>
          <p:nvPr/>
        </p:nvSpPr>
        <p:spPr>
          <a:xfrm rot="0">
            <a:off x="6164547" y="2801748"/>
            <a:ext cx="5174301" cy="698499"/>
          </a:xfrm>
          <a:prstGeom prst="rect">
            <a:avLst/>
          </a:prstGeom>
        </p:spPr>
        <p:txBody>
          <a:bodyPr anchor="t" rtlCol="false" tIns="0" lIns="0" bIns="0" rIns="0">
            <a:spAutoFit/>
          </a:bodyPr>
          <a:lstStyle/>
          <a:p>
            <a:pPr algn="ctr">
              <a:lnSpc>
                <a:spcPts val="5600"/>
              </a:lnSpc>
            </a:pPr>
            <a:r>
              <a:rPr lang="en-US" sz="4000">
                <a:solidFill>
                  <a:srgbClr val="2C3990"/>
                </a:solidFill>
                <a:latin typeface="Glacial Indifference"/>
                <a:ea typeface="Glacial Indifference"/>
                <a:cs typeface="Glacial Indifference"/>
                <a:sym typeface="Glacial Indifference"/>
              </a:rPr>
              <a:t>Piqui: Brazil</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F4F9FD"/>
        </a:solidFill>
      </p:bgPr>
    </p:bg>
    <p:spTree>
      <p:nvGrpSpPr>
        <p:cNvPr id="1" name=""/>
        <p:cNvGrpSpPr/>
        <p:nvPr/>
      </p:nvGrpSpPr>
      <p:grpSpPr>
        <a:xfrm>
          <a:off x="0" y="0"/>
          <a:ext cx="0" cy="0"/>
          <a:chOff x="0" y="0"/>
          <a:chExt cx="0" cy="0"/>
        </a:xfrm>
      </p:grpSpPr>
      <p:sp>
        <p:nvSpPr>
          <p:cNvPr name="Freeform 2" id="2"/>
          <p:cNvSpPr/>
          <p:nvPr/>
        </p:nvSpPr>
        <p:spPr>
          <a:xfrm flipH="false" flipV="true" rot="0">
            <a:off x="-236229" y="-1248484"/>
            <a:ext cx="18524229" cy="4214262"/>
          </a:xfrm>
          <a:custGeom>
            <a:avLst/>
            <a:gdLst/>
            <a:ahLst/>
            <a:cxnLst/>
            <a:rect r="r" b="b" t="t" l="l"/>
            <a:pathLst>
              <a:path h="4214262" w="18524229">
                <a:moveTo>
                  <a:pt x="0" y="4214262"/>
                </a:moveTo>
                <a:lnTo>
                  <a:pt x="18524229" y="4214262"/>
                </a:lnTo>
                <a:lnTo>
                  <a:pt x="18524229" y="0"/>
                </a:lnTo>
                <a:lnTo>
                  <a:pt x="0" y="0"/>
                </a:lnTo>
                <a:lnTo>
                  <a:pt x="0" y="4214262"/>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0">
            <a:off x="-16747" y="8671255"/>
            <a:ext cx="18304747" cy="1653098"/>
          </a:xfrm>
          <a:custGeom>
            <a:avLst/>
            <a:gdLst/>
            <a:ahLst/>
            <a:cxnLst/>
            <a:rect r="r" b="b" t="t" l="l"/>
            <a:pathLst>
              <a:path h="1653098" w="18304747">
                <a:moveTo>
                  <a:pt x="0" y="0"/>
                </a:moveTo>
                <a:lnTo>
                  <a:pt x="18304747" y="0"/>
                </a:lnTo>
                <a:lnTo>
                  <a:pt x="18304747" y="1653098"/>
                </a:lnTo>
                <a:lnTo>
                  <a:pt x="0" y="1653098"/>
                </a:lnTo>
                <a:lnTo>
                  <a:pt x="0" y="0"/>
                </a:lnTo>
                <a:close/>
              </a:path>
            </a:pathLst>
          </a:custGeom>
          <a:blipFill>
            <a:blip r:embed="rId4">
              <a:extLst>
                <a:ext uri="{96DAC541-7B7A-43D3-8B79-37D633B846F1}">
                  <asvg:svgBlip xmlns:asvg="http://schemas.microsoft.com/office/drawing/2016/SVG/main" r:embed="rId5"/>
                </a:ext>
              </a:extLst>
            </a:blip>
            <a:stretch>
              <a:fillRect l="-8962" t="-5121" r="0" b="-166349"/>
            </a:stretch>
          </a:blipFill>
        </p:spPr>
      </p:sp>
      <p:sp>
        <p:nvSpPr>
          <p:cNvPr name="Freeform 4" id="4"/>
          <p:cNvSpPr/>
          <p:nvPr/>
        </p:nvSpPr>
        <p:spPr>
          <a:xfrm flipH="false" flipV="false" rot="0">
            <a:off x="15585376" y="7513433"/>
            <a:ext cx="2358333" cy="2214371"/>
          </a:xfrm>
          <a:custGeom>
            <a:avLst/>
            <a:gdLst/>
            <a:ahLst/>
            <a:cxnLst/>
            <a:rect r="r" b="b" t="t" l="l"/>
            <a:pathLst>
              <a:path h="2214371" w="2358333">
                <a:moveTo>
                  <a:pt x="0" y="0"/>
                </a:moveTo>
                <a:lnTo>
                  <a:pt x="2358332" y="0"/>
                </a:lnTo>
                <a:lnTo>
                  <a:pt x="2358332" y="2214371"/>
                </a:lnTo>
                <a:lnTo>
                  <a:pt x="0" y="2214371"/>
                </a:lnTo>
                <a:lnTo>
                  <a:pt x="0" y="0"/>
                </a:lnTo>
                <a:close/>
              </a:path>
            </a:pathLst>
          </a:custGeom>
          <a:blipFill>
            <a:blip r:embed="rId6">
              <a:extLst>
                <a:ext uri="{96DAC541-7B7A-43D3-8B79-37D633B846F1}">
                  <asvg:svgBlip xmlns:asvg="http://schemas.microsoft.com/office/drawing/2016/SVG/main" r:embed="rId7"/>
                </a:ext>
              </a:extLst>
            </a:blip>
            <a:stretch>
              <a:fillRect l="0" t="0" r="-5025" b="-9616"/>
            </a:stretch>
          </a:blipFill>
        </p:spPr>
      </p:sp>
      <p:sp>
        <p:nvSpPr>
          <p:cNvPr name="Freeform 5" id="5"/>
          <p:cNvSpPr/>
          <p:nvPr/>
        </p:nvSpPr>
        <p:spPr>
          <a:xfrm flipH="false" flipV="false" rot="0">
            <a:off x="14908058" y="9737329"/>
            <a:ext cx="3351367" cy="596549"/>
          </a:xfrm>
          <a:custGeom>
            <a:avLst/>
            <a:gdLst/>
            <a:ahLst/>
            <a:cxnLst/>
            <a:rect r="r" b="b" t="t" l="l"/>
            <a:pathLst>
              <a:path h="596549" w="3351367">
                <a:moveTo>
                  <a:pt x="0" y="0"/>
                </a:moveTo>
                <a:lnTo>
                  <a:pt x="3351367" y="0"/>
                </a:lnTo>
                <a:lnTo>
                  <a:pt x="3351367" y="596549"/>
                </a:lnTo>
                <a:lnTo>
                  <a:pt x="0" y="596549"/>
                </a:lnTo>
                <a:lnTo>
                  <a:pt x="0" y="0"/>
                </a:lnTo>
                <a:close/>
              </a:path>
            </a:pathLst>
          </a:custGeom>
          <a:blipFill>
            <a:blip r:embed="rId8"/>
            <a:stretch>
              <a:fillRect l="0" t="0" r="0" b="0"/>
            </a:stretch>
          </a:blipFill>
        </p:spPr>
      </p:sp>
      <p:sp>
        <p:nvSpPr>
          <p:cNvPr name="Freeform 6" id="6"/>
          <p:cNvSpPr/>
          <p:nvPr/>
        </p:nvSpPr>
        <p:spPr>
          <a:xfrm flipH="false" flipV="false" rot="0">
            <a:off x="3639585" y="2542869"/>
            <a:ext cx="4917509" cy="5204206"/>
          </a:xfrm>
          <a:custGeom>
            <a:avLst/>
            <a:gdLst/>
            <a:ahLst/>
            <a:cxnLst/>
            <a:rect r="r" b="b" t="t" l="l"/>
            <a:pathLst>
              <a:path h="5204206" w="4917509">
                <a:moveTo>
                  <a:pt x="0" y="0"/>
                </a:moveTo>
                <a:lnTo>
                  <a:pt x="4917509" y="0"/>
                </a:lnTo>
                <a:lnTo>
                  <a:pt x="4917509" y="5204205"/>
                </a:lnTo>
                <a:lnTo>
                  <a:pt x="0" y="5204205"/>
                </a:lnTo>
                <a:lnTo>
                  <a:pt x="0" y="0"/>
                </a:lnTo>
                <a:close/>
              </a:path>
            </a:pathLst>
          </a:custGeom>
          <a:blipFill>
            <a:blip r:embed="rId9"/>
            <a:stretch>
              <a:fillRect l="-58844" t="0" r="0" b="0"/>
            </a:stretch>
          </a:blipFill>
        </p:spPr>
      </p:sp>
      <p:sp>
        <p:nvSpPr>
          <p:cNvPr name="Freeform 7" id="7"/>
          <p:cNvSpPr/>
          <p:nvPr/>
        </p:nvSpPr>
        <p:spPr>
          <a:xfrm flipH="false" flipV="false" rot="0">
            <a:off x="2599032" y="4107938"/>
            <a:ext cx="1717468" cy="1175750"/>
          </a:xfrm>
          <a:custGeom>
            <a:avLst/>
            <a:gdLst/>
            <a:ahLst/>
            <a:cxnLst/>
            <a:rect r="r" b="b" t="t" l="l"/>
            <a:pathLst>
              <a:path h="1175750" w="1717468">
                <a:moveTo>
                  <a:pt x="0" y="0"/>
                </a:moveTo>
                <a:lnTo>
                  <a:pt x="1717468" y="0"/>
                </a:lnTo>
                <a:lnTo>
                  <a:pt x="1717468" y="1175749"/>
                </a:lnTo>
                <a:lnTo>
                  <a:pt x="0" y="1175749"/>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TextBox 8" id="8"/>
          <p:cNvSpPr txBox="true"/>
          <p:nvPr/>
        </p:nvSpPr>
        <p:spPr>
          <a:xfrm rot="0">
            <a:off x="603866" y="6083787"/>
            <a:ext cx="2354719" cy="1552576"/>
          </a:xfrm>
          <a:prstGeom prst="rect">
            <a:avLst/>
          </a:prstGeom>
        </p:spPr>
        <p:txBody>
          <a:bodyPr anchor="t" rtlCol="false" tIns="0" lIns="0" bIns="0" rIns="0">
            <a:spAutoFit/>
          </a:bodyPr>
          <a:lstStyle/>
          <a:p>
            <a:pPr algn="ctr">
              <a:lnSpc>
                <a:spcPts val="4199"/>
              </a:lnSpc>
              <a:spcBef>
                <a:spcPct val="0"/>
              </a:spcBef>
            </a:pPr>
            <a:r>
              <a:rPr lang="en-US" sz="2999">
                <a:solidFill>
                  <a:srgbClr val="2C3990"/>
                </a:solidFill>
                <a:latin typeface="Glacial Indifference"/>
                <a:ea typeface="Glacial Indifference"/>
                <a:cs typeface="Glacial Indifference"/>
                <a:sym typeface="Glacial Indifference"/>
              </a:rPr>
              <a:t>The wicket is made of wood</a:t>
            </a:r>
          </a:p>
        </p:txBody>
      </p:sp>
      <p:sp>
        <p:nvSpPr>
          <p:cNvPr name="Freeform 9" id="9"/>
          <p:cNvSpPr/>
          <p:nvPr/>
        </p:nvSpPr>
        <p:spPr>
          <a:xfrm flipH="false" flipV="false" rot="-2009324">
            <a:off x="2780851" y="6745330"/>
            <a:ext cx="1717468" cy="1175750"/>
          </a:xfrm>
          <a:custGeom>
            <a:avLst/>
            <a:gdLst/>
            <a:ahLst/>
            <a:cxnLst/>
            <a:rect r="r" b="b" t="t" l="l"/>
            <a:pathLst>
              <a:path h="1175750" w="1717468">
                <a:moveTo>
                  <a:pt x="0" y="0"/>
                </a:moveTo>
                <a:lnTo>
                  <a:pt x="1717468" y="0"/>
                </a:lnTo>
                <a:lnTo>
                  <a:pt x="1717468" y="1175750"/>
                </a:lnTo>
                <a:lnTo>
                  <a:pt x="0" y="1175750"/>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Freeform 10" id="10"/>
          <p:cNvSpPr/>
          <p:nvPr/>
        </p:nvSpPr>
        <p:spPr>
          <a:xfrm flipH="false" flipV="false" rot="0">
            <a:off x="10298984" y="2542869"/>
            <a:ext cx="4818590" cy="5204206"/>
          </a:xfrm>
          <a:custGeom>
            <a:avLst/>
            <a:gdLst/>
            <a:ahLst/>
            <a:cxnLst/>
            <a:rect r="r" b="b" t="t" l="l"/>
            <a:pathLst>
              <a:path h="5204206" w="4818590">
                <a:moveTo>
                  <a:pt x="0" y="0"/>
                </a:moveTo>
                <a:lnTo>
                  <a:pt x="4818590" y="0"/>
                </a:lnTo>
                <a:lnTo>
                  <a:pt x="4818590" y="5204205"/>
                </a:lnTo>
                <a:lnTo>
                  <a:pt x="0" y="5204205"/>
                </a:lnTo>
                <a:lnTo>
                  <a:pt x="0" y="0"/>
                </a:lnTo>
                <a:close/>
              </a:path>
            </a:pathLst>
          </a:custGeom>
          <a:blipFill>
            <a:blip r:embed="rId12"/>
            <a:stretch>
              <a:fillRect l="0" t="-845" r="-63475" b="0"/>
            </a:stretch>
          </a:blipFill>
        </p:spPr>
      </p:sp>
      <p:sp>
        <p:nvSpPr>
          <p:cNvPr name="TextBox 11" id="11"/>
          <p:cNvSpPr txBox="true"/>
          <p:nvPr/>
        </p:nvSpPr>
        <p:spPr>
          <a:xfrm rot="0">
            <a:off x="721980" y="2242831"/>
            <a:ext cx="2402015" cy="523876"/>
          </a:xfrm>
          <a:prstGeom prst="rect">
            <a:avLst/>
          </a:prstGeom>
        </p:spPr>
        <p:txBody>
          <a:bodyPr anchor="t" rtlCol="false" tIns="0" lIns="0" bIns="0" rIns="0">
            <a:spAutoFit/>
          </a:bodyPr>
          <a:lstStyle/>
          <a:p>
            <a:pPr algn="ctr">
              <a:lnSpc>
                <a:spcPts val="4199"/>
              </a:lnSpc>
            </a:pPr>
          </a:p>
        </p:txBody>
      </p:sp>
      <p:sp>
        <p:nvSpPr>
          <p:cNvPr name="TextBox 12" id="12"/>
          <p:cNvSpPr txBox="true"/>
          <p:nvPr/>
        </p:nvSpPr>
        <p:spPr>
          <a:xfrm rot="0">
            <a:off x="603866" y="2908628"/>
            <a:ext cx="2354719" cy="1552576"/>
          </a:xfrm>
          <a:prstGeom prst="rect">
            <a:avLst/>
          </a:prstGeom>
        </p:spPr>
        <p:txBody>
          <a:bodyPr anchor="t" rtlCol="false" tIns="0" lIns="0" bIns="0" rIns="0">
            <a:spAutoFit/>
          </a:bodyPr>
          <a:lstStyle/>
          <a:p>
            <a:pPr algn="ctr">
              <a:lnSpc>
                <a:spcPts val="4199"/>
              </a:lnSpc>
              <a:spcBef>
                <a:spcPct val="0"/>
              </a:spcBef>
            </a:pPr>
            <a:r>
              <a:rPr lang="en-US" sz="2999">
                <a:solidFill>
                  <a:srgbClr val="2C3990"/>
                </a:solidFill>
                <a:latin typeface="Glacial Indifference"/>
                <a:ea typeface="Glacial Indifference"/>
                <a:cs typeface="Glacial Indifference"/>
                <a:sym typeface="Glacial Indifference"/>
              </a:rPr>
              <a:t>The bat is made of wood</a:t>
            </a:r>
          </a:p>
        </p:txBody>
      </p:sp>
      <p:sp>
        <p:nvSpPr>
          <p:cNvPr name="TextBox 13" id="13"/>
          <p:cNvSpPr txBox="true"/>
          <p:nvPr/>
        </p:nvSpPr>
        <p:spPr>
          <a:xfrm rot="0">
            <a:off x="5147268" y="7779270"/>
            <a:ext cx="1902142" cy="764540"/>
          </a:xfrm>
          <a:prstGeom prst="rect">
            <a:avLst/>
          </a:prstGeom>
        </p:spPr>
        <p:txBody>
          <a:bodyPr anchor="t" rtlCol="false" tIns="0" lIns="0" bIns="0" rIns="0">
            <a:spAutoFit/>
          </a:bodyPr>
          <a:lstStyle/>
          <a:p>
            <a:pPr algn="ctr">
              <a:lnSpc>
                <a:spcPts val="6160"/>
              </a:lnSpc>
              <a:spcBef>
                <a:spcPct val="0"/>
              </a:spcBef>
            </a:pPr>
            <a:r>
              <a:rPr lang="en-US" b="true" sz="4400">
                <a:solidFill>
                  <a:srgbClr val="2C3990"/>
                </a:solidFill>
                <a:latin typeface="Glacial Indifference Bold"/>
                <a:ea typeface="Glacial Indifference Bold"/>
                <a:cs typeface="Glacial Indifference Bold"/>
                <a:sym typeface="Glacial Indifference Bold"/>
              </a:rPr>
              <a:t>Cricket</a:t>
            </a:r>
          </a:p>
        </p:txBody>
      </p:sp>
      <p:sp>
        <p:nvSpPr>
          <p:cNvPr name="TextBox 14" id="14"/>
          <p:cNvSpPr txBox="true"/>
          <p:nvPr/>
        </p:nvSpPr>
        <p:spPr>
          <a:xfrm rot="0">
            <a:off x="16019637" y="3279263"/>
            <a:ext cx="1924072" cy="1590675"/>
          </a:xfrm>
          <a:prstGeom prst="rect">
            <a:avLst/>
          </a:prstGeom>
        </p:spPr>
        <p:txBody>
          <a:bodyPr anchor="t" rtlCol="false" tIns="0" lIns="0" bIns="0" rIns="0">
            <a:spAutoFit/>
          </a:bodyPr>
          <a:lstStyle/>
          <a:p>
            <a:pPr algn="ctr">
              <a:lnSpc>
                <a:spcPts val="4200"/>
              </a:lnSpc>
              <a:spcBef>
                <a:spcPct val="0"/>
              </a:spcBef>
            </a:pPr>
            <a:r>
              <a:rPr lang="en-US" sz="3000">
                <a:solidFill>
                  <a:srgbClr val="2C3990"/>
                </a:solidFill>
                <a:latin typeface="Glacial Indifference"/>
                <a:ea typeface="Glacial Indifference"/>
                <a:cs typeface="Glacial Indifference"/>
                <a:sym typeface="Glacial Indifference"/>
              </a:rPr>
              <a:t>The court is made of wood</a:t>
            </a:r>
          </a:p>
        </p:txBody>
      </p:sp>
      <p:sp>
        <p:nvSpPr>
          <p:cNvPr name="Freeform 15" id="15"/>
          <p:cNvSpPr/>
          <p:nvPr/>
        </p:nvSpPr>
        <p:spPr>
          <a:xfrm flipH="false" flipV="false" rot="7470335">
            <a:off x="14352672" y="4107938"/>
            <a:ext cx="1717468" cy="1175750"/>
          </a:xfrm>
          <a:custGeom>
            <a:avLst/>
            <a:gdLst/>
            <a:ahLst/>
            <a:cxnLst/>
            <a:rect r="r" b="b" t="t" l="l"/>
            <a:pathLst>
              <a:path h="1175750" w="1717468">
                <a:moveTo>
                  <a:pt x="0" y="0"/>
                </a:moveTo>
                <a:lnTo>
                  <a:pt x="1717468" y="0"/>
                </a:lnTo>
                <a:lnTo>
                  <a:pt x="1717468" y="1175749"/>
                </a:lnTo>
                <a:lnTo>
                  <a:pt x="0" y="1175749"/>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TextBox 16" id="16"/>
          <p:cNvSpPr txBox="true"/>
          <p:nvPr/>
        </p:nvSpPr>
        <p:spPr>
          <a:xfrm rot="0">
            <a:off x="11342334" y="7779270"/>
            <a:ext cx="2731889" cy="764540"/>
          </a:xfrm>
          <a:prstGeom prst="rect">
            <a:avLst/>
          </a:prstGeom>
        </p:spPr>
        <p:txBody>
          <a:bodyPr anchor="t" rtlCol="false" tIns="0" lIns="0" bIns="0" rIns="0">
            <a:spAutoFit/>
          </a:bodyPr>
          <a:lstStyle/>
          <a:p>
            <a:pPr algn="ctr">
              <a:lnSpc>
                <a:spcPts val="6160"/>
              </a:lnSpc>
              <a:spcBef>
                <a:spcPct val="0"/>
              </a:spcBef>
            </a:pPr>
            <a:r>
              <a:rPr lang="en-US" b="true" sz="4400">
                <a:solidFill>
                  <a:srgbClr val="2C3990"/>
                </a:solidFill>
                <a:latin typeface="Glacial Indifference Bold"/>
                <a:ea typeface="Glacial Indifference Bold"/>
                <a:cs typeface="Glacial Indifference Bold"/>
                <a:sym typeface="Glacial Indifference Bold"/>
              </a:rPr>
              <a:t>Basketball</a:t>
            </a:r>
          </a:p>
        </p:txBody>
      </p:sp>
      <p:sp>
        <p:nvSpPr>
          <p:cNvPr name="TextBox 17" id="17"/>
          <p:cNvSpPr txBox="true"/>
          <p:nvPr/>
        </p:nvSpPr>
        <p:spPr>
          <a:xfrm rot="0">
            <a:off x="367010" y="266666"/>
            <a:ext cx="10651802" cy="1076326"/>
          </a:xfrm>
          <a:prstGeom prst="rect">
            <a:avLst/>
          </a:prstGeom>
        </p:spPr>
        <p:txBody>
          <a:bodyPr anchor="t" rtlCol="false" tIns="0" lIns="0" bIns="0" rIns="0">
            <a:spAutoFit/>
          </a:bodyPr>
          <a:lstStyle/>
          <a:p>
            <a:pPr algn="l">
              <a:lnSpc>
                <a:spcPts val="8399"/>
              </a:lnSpc>
            </a:pPr>
            <a:r>
              <a:rPr lang="en-US" sz="5999" b="true">
                <a:solidFill>
                  <a:srgbClr val="2C3990"/>
                </a:solidFill>
                <a:latin typeface="Poppins Bold"/>
                <a:ea typeface="Poppins Bold"/>
                <a:cs typeface="Poppins Bold"/>
                <a:sym typeface="Poppins Bold"/>
              </a:rPr>
              <a:t>Trees to Sports</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bg>
      <p:bgPr>
        <a:solidFill>
          <a:srgbClr val="F4F9FD"/>
        </a:solidFill>
      </p:bgPr>
    </p:bg>
    <p:spTree>
      <p:nvGrpSpPr>
        <p:cNvPr id="1" name=""/>
        <p:cNvGrpSpPr/>
        <p:nvPr/>
      </p:nvGrpSpPr>
      <p:grpSpPr>
        <a:xfrm>
          <a:off x="0" y="0"/>
          <a:ext cx="0" cy="0"/>
          <a:chOff x="0" y="0"/>
          <a:chExt cx="0" cy="0"/>
        </a:xfrm>
      </p:grpSpPr>
      <p:sp>
        <p:nvSpPr>
          <p:cNvPr name="Freeform 2" id="2"/>
          <p:cNvSpPr/>
          <p:nvPr/>
        </p:nvSpPr>
        <p:spPr>
          <a:xfrm flipH="false" flipV="true" rot="0">
            <a:off x="-236229" y="-1248484"/>
            <a:ext cx="18524229" cy="4214262"/>
          </a:xfrm>
          <a:custGeom>
            <a:avLst/>
            <a:gdLst/>
            <a:ahLst/>
            <a:cxnLst/>
            <a:rect r="r" b="b" t="t" l="l"/>
            <a:pathLst>
              <a:path h="4214262" w="18524229">
                <a:moveTo>
                  <a:pt x="0" y="4214262"/>
                </a:moveTo>
                <a:lnTo>
                  <a:pt x="18524229" y="4214262"/>
                </a:lnTo>
                <a:lnTo>
                  <a:pt x="18524229" y="0"/>
                </a:lnTo>
                <a:lnTo>
                  <a:pt x="0" y="0"/>
                </a:lnTo>
                <a:lnTo>
                  <a:pt x="0" y="4214262"/>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0">
            <a:off x="-16747" y="8697631"/>
            <a:ext cx="18304747" cy="1653098"/>
          </a:xfrm>
          <a:custGeom>
            <a:avLst/>
            <a:gdLst/>
            <a:ahLst/>
            <a:cxnLst/>
            <a:rect r="r" b="b" t="t" l="l"/>
            <a:pathLst>
              <a:path h="1653098" w="18304747">
                <a:moveTo>
                  <a:pt x="0" y="0"/>
                </a:moveTo>
                <a:lnTo>
                  <a:pt x="18304747" y="0"/>
                </a:lnTo>
                <a:lnTo>
                  <a:pt x="18304747" y="1653097"/>
                </a:lnTo>
                <a:lnTo>
                  <a:pt x="0" y="1653097"/>
                </a:lnTo>
                <a:lnTo>
                  <a:pt x="0" y="0"/>
                </a:lnTo>
                <a:close/>
              </a:path>
            </a:pathLst>
          </a:custGeom>
          <a:blipFill>
            <a:blip r:embed="rId4">
              <a:extLst>
                <a:ext uri="{96DAC541-7B7A-43D3-8B79-37D633B846F1}">
                  <asvg:svgBlip xmlns:asvg="http://schemas.microsoft.com/office/drawing/2016/SVG/main" r:embed="rId5"/>
                </a:ext>
              </a:extLst>
            </a:blip>
            <a:stretch>
              <a:fillRect l="-8962" t="-5121" r="0" b="-166349"/>
            </a:stretch>
          </a:blipFill>
        </p:spPr>
      </p:sp>
      <p:sp>
        <p:nvSpPr>
          <p:cNvPr name="Freeform 4" id="4"/>
          <p:cNvSpPr/>
          <p:nvPr/>
        </p:nvSpPr>
        <p:spPr>
          <a:xfrm flipH="false" flipV="false" rot="0">
            <a:off x="15585376" y="7539808"/>
            <a:ext cx="2358333" cy="2214371"/>
          </a:xfrm>
          <a:custGeom>
            <a:avLst/>
            <a:gdLst/>
            <a:ahLst/>
            <a:cxnLst/>
            <a:rect r="r" b="b" t="t" l="l"/>
            <a:pathLst>
              <a:path h="2214371" w="2358333">
                <a:moveTo>
                  <a:pt x="0" y="0"/>
                </a:moveTo>
                <a:lnTo>
                  <a:pt x="2358332" y="0"/>
                </a:lnTo>
                <a:lnTo>
                  <a:pt x="2358332" y="2214371"/>
                </a:lnTo>
                <a:lnTo>
                  <a:pt x="0" y="2214371"/>
                </a:lnTo>
                <a:lnTo>
                  <a:pt x="0" y="0"/>
                </a:lnTo>
                <a:close/>
              </a:path>
            </a:pathLst>
          </a:custGeom>
          <a:blipFill>
            <a:blip r:embed="rId6">
              <a:extLst>
                <a:ext uri="{96DAC541-7B7A-43D3-8B79-37D633B846F1}">
                  <asvg:svgBlip xmlns:asvg="http://schemas.microsoft.com/office/drawing/2016/SVG/main" r:embed="rId7"/>
                </a:ext>
              </a:extLst>
            </a:blip>
            <a:stretch>
              <a:fillRect l="0" t="0" r="-5025" b="-9616"/>
            </a:stretch>
          </a:blipFill>
        </p:spPr>
      </p:sp>
      <p:sp>
        <p:nvSpPr>
          <p:cNvPr name="Freeform 5" id="5"/>
          <p:cNvSpPr/>
          <p:nvPr/>
        </p:nvSpPr>
        <p:spPr>
          <a:xfrm flipH="false" flipV="false" rot="0">
            <a:off x="14908058" y="9763704"/>
            <a:ext cx="3351367" cy="596549"/>
          </a:xfrm>
          <a:custGeom>
            <a:avLst/>
            <a:gdLst/>
            <a:ahLst/>
            <a:cxnLst/>
            <a:rect r="r" b="b" t="t" l="l"/>
            <a:pathLst>
              <a:path h="596549" w="3351367">
                <a:moveTo>
                  <a:pt x="0" y="0"/>
                </a:moveTo>
                <a:lnTo>
                  <a:pt x="3351367" y="0"/>
                </a:lnTo>
                <a:lnTo>
                  <a:pt x="3351367" y="596549"/>
                </a:lnTo>
                <a:lnTo>
                  <a:pt x="0" y="596549"/>
                </a:lnTo>
                <a:lnTo>
                  <a:pt x="0" y="0"/>
                </a:lnTo>
                <a:close/>
              </a:path>
            </a:pathLst>
          </a:custGeom>
          <a:blipFill>
            <a:blip r:embed="rId8"/>
            <a:stretch>
              <a:fillRect l="0" t="0" r="0" b="0"/>
            </a:stretch>
          </a:blipFill>
        </p:spPr>
      </p:sp>
      <p:sp>
        <p:nvSpPr>
          <p:cNvPr name="Freeform 6" id="6"/>
          <p:cNvSpPr/>
          <p:nvPr/>
        </p:nvSpPr>
        <p:spPr>
          <a:xfrm flipH="false" flipV="false" rot="0">
            <a:off x="721980" y="4532194"/>
            <a:ext cx="4130289" cy="4114800"/>
          </a:xfrm>
          <a:custGeom>
            <a:avLst/>
            <a:gdLst/>
            <a:ahLst/>
            <a:cxnLst/>
            <a:rect r="r" b="b" t="t" l="l"/>
            <a:pathLst>
              <a:path h="4114800" w="4130289">
                <a:moveTo>
                  <a:pt x="0" y="0"/>
                </a:moveTo>
                <a:lnTo>
                  <a:pt x="4130289" y="0"/>
                </a:lnTo>
                <a:lnTo>
                  <a:pt x="4130289" y="4114800"/>
                </a:lnTo>
                <a:lnTo>
                  <a:pt x="0" y="4114800"/>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Freeform 7" id="7"/>
          <p:cNvSpPr/>
          <p:nvPr/>
        </p:nvSpPr>
        <p:spPr>
          <a:xfrm flipH="false" flipV="false" rot="0">
            <a:off x="6479380" y="4532194"/>
            <a:ext cx="4130289" cy="4114800"/>
          </a:xfrm>
          <a:custGeom>
            <a:avLst/>
            <a:gdLst/>
            <a:ahLst/>
            <a:cxnLst/>
            <a:rect r="r" b="b" t="t" l="l"/>
            <a:pathLst>
              <a:path h="4114800" w="4130289">
                <a:moveTo>
                  <a:pt x="0" y="0"/>
                </a:moveTo>
                <a:lnTo>
                  <a:pt x="4130288" y="0"/>
                </a:lnTo>
                <a:lnTo>
                  <a:pt x="4130288" y="4114800"/>
                </a:lnTo>
                <a:lnTo>
                  <a:pt x="0" y="4114800"/>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Freeform 8" id="8"/>
          <p:cNvSpPr/>
          <p:nvPr/>
        </p:nvSpPr>
        <p:spPr>
          <a:xfrm flipH="false" flipV="false" rot="0">
            <a:off x="12236780" y="4532194"/>
            <a:ext cx="4130289" cy="4114800"/>
          </a:xfrm>
          <a:custGeom>
            <a:avLst/>
            <a:gdLst/>
            <a:ahLst/>
            <a:cxnLst/>
            <a:rect r="r" b="b" t="t" l="l"/>
            <a:pathLst>
              <a:path h="4114800" w="4130289">
                <a:moveTo>
                  <a:pt x="0" y="0"/>
                </a:moveTo>
                <a:lnTo>
                  <a:pt x="4130288" y="0"/>
                </a:lnTo>
                <a:lnTo>
                  <a:pt x="4130288" y="4114800"/>
                </a:lnTo>
                <a:lnTo>
                  <a:pt x="0" y="4114800"/>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Freeform 9" id="9"/>
          <p:cNvSpPr/>
          <p:nvPr/>
        </p:nvSpPr>
        <p:spPr>
          <a:xfrm flipH="false" flipV="false" rot="0">
            <a:off x="2892573" y="3898467"/>
            <a:ext cx="2359789" cy="1929127"/>
          </a:xfrm>
          <a:custGeom>
            <a:avLst/>
            <a:gdLst/>
            <a:ahLst/>
            <a:cxnLst/>
            <a:rect r="r" b="b" t="t" l="l"/>
            <a:pathLst>
              <a:path h="1929127" w="2359789">
                <a:moveTo>
                  <a:pt x="0" y="0"/>
                </a:moveTo>
                <a:lnTo>
                  <a:pt x="2359789" y="0"/>
                </a:lnTo>
                <a:lnTo>
                  <a:pt x="2359789" y="1929127"/>
                </a:lnTo>
                <a:lnTo>
                  <a:pt x="0" y="1929127"/>
                </a:lnTo>
                <a:lnTo>
                  <a:pt x="0" y="0"/>
                </a:lnTo>
                <a:close/>
              </a:path>
            </a:pathLst>
          </a:custGeom>
          <a:blipFill>
            <a:blip r:embed="rId11"/>
            <a:stretch>
              <a:fillRect l="0" t="0" r="0" b="0"/>
            </a:stretch>
          </a:blipFill>
        </p:spPr>
      </p:sp>
      <p:sp>
        <p:nvSpPr>
          <p:cNvPr name="TextBox 10" id="10"/>
          <p:cNvSpPr txBox="true"/>
          <p:nvPr/>
        </p:nvSpPr>
        <p:spPr>
          <a:xfrm rot="0">
            <a:off x="721980" y="2242831"/>
            <a:ext cx="2402015" cy="523876"/>
          </a:xfrm>
          <a:prstGeom prst="rect">
            <a:avLst/>
          </a:prstGeom>
        </p:spPr>
        <p:txBody>
          <a:bodyPr anchor="t" rtlCol="false" tIns="0" lIns="0" bIns="0" rIns="0">
            <a:spAutoFit/>
          </a:bodyPr>
          <a:lstStyle/>
          <a:p>
            <a:pPr algn="ctr">
              <a:lnSpc>
                <a:spcPts val="4199"/>
              </a:lnSpc>
            </a:pPr>
          </a:p>
        </p:txBody>
      </p:sp>
      <p:sp>
        <p:nvSpPr>
          <p:cNvPr name="TextBox 11" id="11"/>
          <p:cNvSpPr txBox="true"/>
          <p:nvPr/>
        </p:nvSpPr>
        <p:spPr>
          <a:xfrm rot="0">
            <a:off x="367010" y="2284890"/>
            <a:ext cx="17037092" cy="1403349"/>
          </a:xfrm>
          <a:prstGeom prst="rect">
            <a:avLst/>
          </a:prstGeom>
        </p:spPr>
        <p:txBody>
          <a:bodyPr anchor="t" rtlCol="false" tIns="0" lIns="0" bIns="0" rIns="0">
            <a:spAutoFit/>
          </a:bodyPr>
          <a:lstStyle/>
          <a:p>
            <a:pPr algn="l">
              <a:lnSpc>
                <a:spcPts val="5600"/>
              </a:lnSpc>
            </a:pPr>
            <a:r>
              <a:rPr lang="en-US" sz="4000">
                <a:solidFill>
                  <a:srgbClr val="2C3990"/>
                </a:solidFill>
                <a:latin typeface="Glacial Indifference"/>
                <a:ea typeface="Glacial Indifference"/>
                <a:cs typeface="Glacial Indifference"/>
                <a:sym typeface="Glacial Indifference"/>
              </a:rPr>
              <a:t>Some trees produce fruit, which we often eat. But did you know that you can cook with other parts of some tree species?</a:t>
            </a:r>
          </a:p>
        </p:txBody>
      </p:sp>
      <p:sp>
        <p:nvSpPr>
          <p:cNvPr name="TextBox 12" id="12"/>
          <p:cNvSpPr txBox="true"/>
          <p:nvPr/>
        </p:nvSpPr>
        <p:spPr>
          <a:xfrm rot="0">
            <a:off x="367010" y="266666"/>
            <a:ext cx="10651802" cy="1076326"/>
          </a:xfrm>
          <a:prstGeom prst="rect">
            <a:avLst/>
          </a:prstGeom>
        </p:spPr>
        <p:txBody>
          <a:bodyPr anchor="t" rtlCol="false" tIns="0" lIns="0" bIns="0" rIns="0">
            <a:spAutoFit/>
          </a:bodyPr>
          <a:lstStyle/>
          <a:p>
            <a:pPr algn="l">
              <a:lnSpc>
                <a:spcPts val="8399"/>
              </a:lnSpc>
            </a:pPr>
            <a:r>
              <a:rPr lang="en-US" sz="5999" b="true">
                <a:solidFill>
                  <a:srgbClr val="2C3990"/>
                </a:solidFill>
                <a:latin typeface="Poppins Bold"/>
                <a:ea typeface="Poppins Bold"/>
                <a:cs typeface="Poppins Bold"/>
                <a:sym typeface="Poppins Bold"/>
              </a:rPr>
              <a:t>Trees to Food</a:t>
            </a:r>
          </a:p>
        </p:txBody>
      </p:sp>
      <p:sp>
        <p:nvSpPr>
          <p:cNvPr name="TextBox 13" id="13"/>
          <p:cNvSpPr txBox="true"/>
          <p:nvPr/>
        </p:nvSpPr>
        <p:spPr>
          <a:xfrm rot="0">
            <a:off x="1501782" y="5760919"/>
            <a:ext cx="2570686" cy="1590674"/>
          </a:xfrm>
          <a:prstGeom prst="rect">
            <a:avLst/>
          </a:prstGeom>
        </p:spPr>
        <p:txBody>
          <a:bodyPr anchor="t" rtlCol="false" tIns="0" lIns="0" bIns="0" rIns="0">
            <a:spAutoFit/>
          </a:bodyPr>
          <a:lstStyle/>
          <a:p>
            <a:pPr algn="ctr">
              <a:lnSpc>
                <a:spcPts val="4200"/>
              </a:lnSpc>
              <a:spcBef>
                <a:spcPct val="0"/>
              </a:spcBef>
            </a:pPr>
            <a:r>
              <a:rPr lang="en-US" sz="3000">
                <a:solidFill>
                  <a:srgbClr val="FFFFFF"/>
                </a:solidFill>
                <a:latin typeface="Glacial Indifference"/>
                <a:ea typeface="Glacial Indifference"/>
                <a:cs typeface="Glacial Indifference"/>
                <a:sym typeface="Glacial Indifference"/>
              </a:rPr>
              <a:t>The flowers of the hibiscus tree are edible</a:t>
            </a:r>
          </a:p>
        </p:txBody>
      </p:sp>
      <p:sp>
        <p:nvSpPr>
          <p:cNvPr name="TextBox 14" id="14"/>
          <p:cNvSpPr txBox="true"/>
          <p:nvPr/>
        </p:nvSpPr>
        <p:spPr>
          <a:xfrm rot="0">
            <a:off x="7236616" y="5468819"/>
            <a:ext cx="2615816" cy="2462530"/>
          </a:xfrm>
          <a:prstGeom prst="rect">
            <a:avLst/>
          </a:prstGeom>
        </p:spPr>
        <p:txBody>
          <a:bodyPr anchor="t" rtlCol="false" tIns="0" lIns="0" bIns="0" rIns="0">
            <a:spAutoFit/>
          </a:bodyPr>
          <a:lstStyle/>
          <a:p>
            <a:pPr algn="ctr">
              <a:lnSpc>
                <a:spcPts val="3920"/>
              </a:lnSpc>
              <a:spcBef>
                <a:spcPct val="0"/>
              </a:spcBef>
            </a:pPr>
            <a:r>
              <a:rPr lang="en-US" sz="2800">
                <a:solidFill>
                  <a:srgbClr val="FFFFFF"/>
                </a:solidFill>
                <a:latin typeface="Glacial Indifference"/>
                <a:ea typeface="Glacial Indifference"/>
                <a:cs typeface="Glacial Indifference"/>
                <a:sym typeface="Glacial Indifference"/>
              </a:rPr>
              <a:t>The sap of the maple tree is edible. It is known as maple syrup.</a:t>
            </a:r>
          </a:p>
        </p:txBody>
      </p:sp>
      <p:sp>
        <p:nvSpPr>
          <p:cNvPr name="TextBox 15" id="15"/>
          <p:cNvSpPr txBox="true"/>
          <p:nvPr/>
        </p:nvSpPr>
        <p:spPr>
          <a:xfrm rot="0">
            <a:off x="12892447" y="5320228"/>
            <a:ext cx="2818953" cy="2472055"/>
          </a:xfrm>
          <a:prstGeom prst="rect">
            <a:avLst/>
          </a:prstGeom>
        </p:spPr>
        <p:txBody>
          <a:bodyPr anchor="t" rtlCol="false" tIns="0" lIns="0" bIns="0" rIns="0">
            <a:spAutoFit/>
          </a:bodyPr>
          <a:lstStyle/>
          <a:p>
            <a:pPr algn="ctr">
              <a:lnSpc>
                <a:spcPts val="3919"/>
              </a:lnSpc>
              <a:spcBef>
                <a:spcPct val="0"/>
              </a:spcBef>
            </a:pPr>
            <a:r>
              <a:rPr lang="en-US" sz="2799">
                <a:solidFill>
                  <a:srgbClr val="FFFFFF"/>
                </a:solidFill>
                <a:latin typeface="Glacial Indifference"/>
                <a:ea typeface="Glacial Indifference"/>
                <a:cs typeface="Glacial Indifference"/>
                <a:sym typeface="Glacial Indifference"/>
              </a:rPr>
              <a:t>Whilst you can’t eat banana leaves, you can cook or serve food in them.</a:t>
            </a:r>
          </a:p>
        </p:txBody>
      </p:sp>
      <p:sp>
        <p:nvSpPr>
          <p:cNvPr name="Freeform 16" id="16"/>
          <p:cNvSpPr/>
          <p:nvPr/>
        </p:nvSpPr>
        <p:spPr>
          <a:xfrm flipH="false" flipV="false" rot="771049">
            <a:off x="13702000" y="3720638"/>
            <a:ext cx="3566264" cy="1623112"/>
          </a:xfrm>
          <a:custGeom>
            <a:avLst/>
            <a:gdLst/>
            <a:ahLst/>
            <a:cxnLst/>
            <a:rect r="r" b="b" t="t" l="l"/>
            <a:pathLst>
              <a:path h="1623112" w="3566264">
                <a:moveTo>
                  <a:pt x="0" y="0"/>
                </a:moveTo>
                <a:lnTo>
                  <a:pt x="3566265" y="0"/>
                </a:lnTo>
                <a:lnTo>
                  <a:pt x="3566265" y="1623111"/>
                </a:lnTo>
                <a:lnTo>
                  <a:pt x="0" y="1623111"/>
                </a:lnTo>
                <a:lnTo>
                  <a:pt x="0" y="0"/>
                </a:lnTo>
                <a:close/>
              </a:path>
            </a:pathLst>
          </a:custGeom>
          <a:blipFill>
            <a:blip r:embed="rId12"/>
            <a:stretch>
              <a:fillRect l="0" t="-30587" r="0" b="-16396"/>
            </a:stretch>
          </a:blipFill>
        </p:spPr>
      </p:sp>
      <p:sp>
        <p:nvSpPr>
          <p:cNvPr name="Freeform 17" id="17"/>
          <p:cNvSpPr/>
          <p:nvPr/>
        </p:nvSpPr>
        <p:spPr>
          <a:xfrm flipH="false" flipV="false" rot="-653262">
            <a:off x="6278973" y="7664037"/>
            <a:ext cx="1460322" cy="1520783"/>
          </a:xfrm>
          <a:custGeom>
            <a:avLst/>
            <a:gdLst/>
            <a:ahLst/>
            <a:cxnLst/>
            <a:rect r="r" b="b" t="t" l="l"/>
            <a:pathLst>
              <a:path h="1520783" w="1460322">
                <a:moveTo>
                  <a:pt x="0" y="0"/>
                </a:moveTo>
                <a:lnTo>
                  <a:pt x="1460322" y="0"/>
                </a:lnTo>
                <a:lnTo>
                  <a:pt x="1460322" y="1520783"/>
                </a:lnTo>
                <a:lnTo>
                  <a:pt x="0" y="1520783"/>
                </a:lnTo>
                <a:lnTo>
                  <a:pt x="0" y="0"/>
                </a:lnTo>
                <a:close/>
              </a:path>
            </a:pathLst>
          </a:custGeom>
          <a:blipFill>
            <a:blip r:embed="rId13"/>
            <a:stretch>
              <a:fillRect l="0" t="-22228" r="0" b="-21763"/>
            </a:stretch>
          </a:blipFill>
        </p:spPr>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solidFill>
          <a:srgbClr val="F4F9FD"/>
        </a:solidFill>
      </p:bgPr>
    </p:bg>
    <p:spTree>
      <p:nvGrpSpPr>
        <p:cNvPr id="1" name=""/>
        <p:cNvGrpSpPr/>
        <p:nvPr/>
      </p:nvGrpSpPr>
      <p:grpSpPr>
        <a:xfrm>
          <a:off x="0" y="0"/>
          <a:ext cx="0" cy="0"/>
          <a:chOff x="0" y="0"/>
          <a:chExt cx="0" cy="0"/>
        </a:xfrm>
      </p:grpSpPr>
      <p:sp>
        <p:nvSpPr>
          <p:cNvPr name="Freeform 2" id="2"/>
          <p:cNvSpPr/>
          <p:nvPr/>
        </p:nvSpPr>
        <p:spPr>
          <a:xfrm flipH="false" flipV="true" rot="0">
            <a:off x="-236229" y="-1248484"/>
            <a:ext cx="18524229" cy="4214262"/>
          </a:xfrm>
          <a:custGeom>
            <a:avLst/>
            <a:gdLst/>
            <a:ahLst/>
            <a:cxnLst/>
            <a:rect r="r" b="b" t="t" l="l"/>
            <a:pathLst>
              <a:path h="4214262" w="18524229">
                <a:moveTo>
                  <a:pt x="0" y="4214262"/>
                </a:moveTo>
                <a:lnTo>
                  <a:pt x="18524229" y="4214262"/>
                </a:lnTo>
                <a:lnTo>
                  <a:pt x="18524229" y="0"/>
                </a:lnTo>
                <a:lnTo>
                  <a:pt x="0" y="0"/>
                </a:lnTo>
                <a:lnTo>
                  <a:pt x="0" y="4214262"/>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0">
            <a:off x="-16747" y="8697631"/>
            <a:ext cx="18304747" cy="1653098"/>
          </a:xfrm>
          <a:custGeom>
            <a:avLst/>
            <a:gdLst/>
            <a:ahLst/>
            <a:cxnLst/>
            <a:rect r="r" b="b" t="t" l="l"/>
            <a:pathLst>
              <a:path h="1653098" w="18304747">
                <a:moveTo>
                  <a:pt x="0" y="0"/>
                </a:moveTo>
                <a:lnTo>
                  <a:pt x="18304747" y="0"/>
                </a:lnTo>
                <a:lnTo>
                  <a:pt x="18304747" y="1653097"/>
                </a:lnTo>
                <a:lnTo>
                  <a:pt x="0" y="1653097"/>
                </a:lnTo>
                <a:lnTo>
                  <a:pt x="0" y="0"/>
                </a:lnTo>
                <a:close/>
              </a:path>
            </a:pathLst>
          </a:custGeom>
          <a:blipFill>
            <a:blip r:embed="rId4">
              <a:extLst>
                <a:ext uri="{96DAC541-7B7A-43D3-8B79-37D633B846F1}">
                  <asvg:svgBlip xmlns:asvg="http://schemas.microsoft.com/office/drawing/2016/SVG/main" r:embed="rId5"/>
                </a:ext>
              </a:extLst>
            </a:blip>
            <a:stretch>
              <a:fillRect l="-8962" t="-5121" r="0" b="-166349"/>
            </a:stretch>
          </a:blipFill>
        </p:spPr>
      </p:sp>
      <p:sp>
        <p:nvSpPr>
          <p:cNvPr name="Freeform 4" id="4"/>
          <p:cNvSpPr/>
          <p:nvPr/>
        </p:nvSpPr>
        <p:spPr>
          <a:xfrm flipH="false" flipV="false" rot="0">
            <a:off x="15585376" y="7539808"/>
            <a:ext cx="2358333" cy="2214371"/>
          </a:xfrm>
          <a:custGeom>
            <a:avLst/>
            <a:gdLst/>
            <a:ahLst/>
            <a:cxnLst/>
            <a:rect r="r" b="b" t="t" l="l"/>
            <a:pathLst>
              <a:path h="2214371" w="2358333">
                <a:moveTo>
                  <a:pt x="0" y="0"/>
                </a:moveTo>
                <a:lnTo>
                  <a:pt x="2358332" y="0"/>
                </a:lnTo>
                <a:lnTo>
                  <a:pt x="2358332" y="2214371"/>
                </a:lnTo>
                <a:lnTo>
                  <a:pt x="0" y="2214371"/>
                </a:lnTo>
                <a:lnTo>
                  <a:pt x="0" y="0"/>
                </a:lnTo>
                <a:close/>
              </a:path>
            </a:pathLst>
          </a:custGeom>
          <a:blipFill>
            <a:blip r:embed="rId6">
              <a:extLst>
                <a:ext uri="{96DAC541-7B7A-43D3-8B79-37D633B846F1}">
                  <asvg:svgBlip xmlns:asvg="http://schemas.microsoft.com/office/drawing/2016/SVG/main" r:embed="rId7"/>
                </a:ext>
              </a:extLst>
            </a:blip>
            <a:stretch>
              <a:fillRect l="0" t="0" r="-5025" b="-9616"/>
            </a:stretch>
          </a:blipFill>
        </p:spPr>
      </p:sp>
      <p:sp>
        <p:nvSpPr>
          <p:cNvPr name="Freeform 5" id="5"/>
          <p:cNvSpPr/>
          <p:nvPr/>
        </p:nvSpPr>
        <p:spPr>
          <a:xfrm flipH="false" flipV="false" rot="0">
            <a:off x="14908058" y="9763704"/>
            <a:ext cx="3351367" cy="596549"/>
          </a:xfrm>
          <a:custGeom>
            <a:avLst/>
            <a:gdLst/>
            <a:ahLst/>
            <a:cxnLst/>
            <a:rect r="r" b="b" t="t" l="l"/>
            <a:pathLst>
              <a:path h="596549" w="3351367">
                <a:moveTo>
                  <a:pt x="0" y="0"/>
                </a:moveTo>
                <a:lnTo>
                  <a:pt x="3351367" y="0"/>
                </a:lnTo>
                <a:lnTo>
                  <a:pt x="3351367" y="596549"/>
                </a:lnTo>
                <a:lnTo>
                  <a:pt x="0" y="596549"/>
                </a:lnTo>
                <a:lnTo>
                  <a:pt x="0" y="0"/>
                </a:lnTo>
                <a:close/>
              </a:path>
            </a:pathLst>
          </a:custGeom>
          <a:blipFill>
            <a:blip r:embed="rId8"/>
            <a:stretch>
              <a:fillRect l="0" t="0" r="0" b="0"/>
            </a:stretch>
          </a:blipFill>
        </p:spPr>
      </p:sp>
      <p:sp>
        <p:nvSpPr>
          <p:cNvPr name="Freeform 6" id="6"/>
          <p:cNvSpPr/>
          <p:nvPr/>
        </p:nvSpPr>
        <p:spPr>
          <a:xfrm flipH="false" flipV="false" rot="0">
            <a:off x="10036092" y="2380140"/>
            <a:ext cx="6881226" cy="4584617"/>
          </a:xfrm>
          <a:custGeom>
            <a:avLst/>
            <a:gdLst/>
            <a:ahLst/>
            <a:cxnLst/>
            <a:rect r="r" b="b" t="t" l="l"/>
            <a:pathLst>
              <a:path h="4584617" w="6881226">
                <a:moveTo>
                  <a:pt x="0" y="0"/>
                </a:moveTo>
                <a:lnTo>
                  <a:pt x="6881227" y="0"/>
                </a:lnTo>
                <a:lnTo>
                  <a:pt x="6881227" y="4584617"/>
                </a:lnTo>
                <a:lnTo>
                  <a:pt x="0" y="4584617"/>
                </a:lnTo>
                <a:lnTo>
                  <a:pt x="0" y="0"/>
                </a:lnTo>
                <a:close/>
              </a:path>
            </a:pathLst>
          </a:custGeom>
          <a:blipFill>
            <a:blip r:embed="rId9"/>
            <a:stretch>
              <a:fillRect l="0" t="0" r="0" b="0"/>
            </a:stretch>
          </a:blipFill>
        </p:spPr>
      </p:sp>
      <p:sp>
        <p:nvSpPr>
          <p:cNvPr name="Freeform 7" id="7"/>
          <p:cNvSpPr/>
          <p:nvPr/>
        </p:nvSpPr>
        <p:spPr>
          <a:xfrm flipH="false" flipV="false" rot="0">
            <a:off x="3521952" y="6245453"/>
            <a:ext cx="1969960" cy="4114800"/>
          </a:xfrm>
          <a:custGeom>
            <a:avLst/>
            <a:gdLst/>
            <a:ahLst/>
            <a:cxnLst/>
            <a:rect r="r" b="b" t="t" l="l"/>
            <a:pathLst>
              <a:path h="4114800" w="1969960">
                <a:moveTo>
                  <a:pt x="0" y="0"/>
                </a:moveTo>
                <a:lnTo>
                  <a:pt x="1969960" y="0"/>
                </a:lnTo>
                <a:lnTo>
                  <a:pt x="1969960" y="4114800"/>
                </a:lnTo>
                <a:lnTo>
                  <a:pt x="0" y="4114800"/>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TextBox 8" id="8"/>
          <p:cNvSpPr txBox="true"/>
          <p:nvPr/>
        </p:nvSpPr>
        <p:spPr>
          <a:xfrm rot="0">
            <a:off x="721980" y="2242831"/>
            <a:ext cx="2402015" cy="523876"/>
          </a:xfrm>
          <a:prstGeom prst="rect">
            <a:avLst/>
          </a:prstGeom>
        </p:spPr>
        <p:txBody>
          <a:bodyPr anchor="t" rtlCol="false" tIns="0" lIns="0" bIns="0" rIns="0">
            <a:spAutoFit/>
          </a:bodyPr>
          <a:lstStyle/>
          <a:p>
            <a:pPr algn="ctr">
              <a:lnSpc>
                <a:spcPts val="4199"/>
              </a:lnSpc>
            </a:pPr>
          </a:p>
        </p:txBody>
      </p:sp>
      <p:sp>
        <p:nvSpPr>
          <p:cNvPr name="TextBox 9" id="9"/>
          <p:cNvSpPr txBox="true"/>
          <p:nvPr/>
        </p:nvSpPr>
        <p:spPr>
          <a:xfrm rot="0">
            <a:off x="367010" y="2284890"/>
            <a:ext cx="9856390" cy="2813049"/>
          </a:xfrm>
          <a:prstGeom prst="rect">
            <a:avLst/>
          </a:prstGeom>
        </p:spPr>
        <p:txBody>
          <a:bodyPr anchor="t" rtlCol="false" tIns="0" lIns="0" bIns="0" rIns="0">
            <a:spAutoFit/>
          </a:bodyPr>
          <a:lstStyle/>
          <a:p>
            <a:pPr algn="l">
              <a:lnSpc>
                <a:spcPts val="5600"/>
              </a:lnSpc>
            </a:pPr>
            <a:r>
              <a:rPr lang="en-US" sz="4000">
                <a:solidFill>
                  <a:srgbClr val="2C3990"/>
                </a:solidFill>
                <a:latin typeface="Glacial Indifference"/>
                <a:ea typeface="Glacial Indifference"/>
                <a:cs typeface="Glacial Indifference"/>
                <a:sym typeface="Glacial Indifference"/>
              </a:rPr>
              <a:t>In the past, some people would alter the growth of sapling trees so they grew in a different shape, like this one. This helped them find their way through forests. </a:t>
            </a:r>
          </a:p>
        </p:txBody>
      </p:sp>
      <p:sp>
        <p:nvSpPr>
          <p:cNvPr name="TextBox 10" id="10"/>
          <p:cNvSpPr txBox="true"/>
          <p:nvPr/>
        </p:nvSpPr>
        <p:spPr>
          <a:xfrm rot="0">
            <a:off x="367010" y="266666"/>
            <a:ext cx="10651802" cy="1076326"/>
          </a:xfrm>
          <a:prstGeom prst="rect">
            <a:avLst/>
          </a:prstGeom>
        </p:spPr>
        <p:txBody>
          <a:bodyPr anchor="t" rtlCol="false" tIns="0" lIns="0" bIns="0" rIns="0">
            <a:spAutoFit/>
          </a:bodyPr>
          <a:lstStyle/>
          <a:p>
            <a:pPr algn="l">
              <a:lnSpc>
                <a:spcPts val="8399"/>
              </a:lnSpc>
            </a:pPr>
            <a:r>
              <a:rPr lang="en-US" sz="5999" b="true">
                <a:solidFill>
                  <a:srgbClr val="2C3990"/>
                </a:solidFill>
                <a:latin typeface="Poppins Bold"/>
                <a:ea typeface="Poppins Bold"/>
                <a:cs typeface="Poppins Bold"/>
                <a:sym typeface="Poppins Bold"/>
              </a:rPr>
              <a:t>Trees for Navigation</a:t>
            </a: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bg>
      <p:bgPr>
        <a:solidFill>
          <a:srgbClr val="F4F9FD"/>
        </a:solidFill>
      </p:bgPr>
    </p:bg>
    <p:spTree>
      <p:nvGrpSpPr>
        <p:cNvPr id="1" name=""/>
        <p:cNvGrpSpPr/>
        <p:nvPr/>
      </p:nvGrpSpPr>
      <p:grpSpPr>
        <a:xfrm>
          <a:off x="0" y="0"/>
          <a:ext cx="0" cy="0"/>
          <a:chOff x="0" y="0"/>
          <a:chExt cx="0" cy="0"/>
        </a:xfrm>
      </p:grpSpPr>
      <p:sp>
        <p:nvSpPr>
          <p:cNvPr name="Freeform 2" id="2"/>
          <p:cNvSpPr/>
          <p:nvPr/>
        </p:nvSpPr>
        <p:spPr>
          <a:xfrm flipH="false" flipV="true" rot="0">
            <a:off x="-236229" y="-1248484"/>
            <a:ext cx="18524229" cy="4214262"/>
          </a:xfrm>
          <a:custGeom>
            <a:avLst/>
            <a:gdLst/>
            <a:ahLst/>
            <a:cxnLst/>
            <a:rect r="r" b="b" t="t" l="l"/>
            <a:pathLst>
              <a:path h="4214262" w="18524229">
                <a:moveTo>
                  <a:pt x="0" y="4214262"/>
                </a:moveTo>
                <a:lnTo>
                  <a:pt x="18524229" y="4214262"/>
                </a:lnTo>
                <a:lnTo>
                  <a:pt x="18524229" y="0"/>
                </a:lnTo>
                <a:lnTo>
                  <a:pt x="0" y="0"/>
                </a:lnTo>
                <a:lnTo>
                  <a:pt x="0" y="4214262"/>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0">
            <a:off x="-16747" y="8697631"/>
            <a:ext cx="18304747" cy="1653098"/>
          </a:xfrm>
          <a:custGeom>
            <a:avLst/>
            <a:gdLst/>
            <a:ahLst/>
            <a:cxnLst/>
            <a:rect r="r" b="b" t="t" l="l"/>
            <a:pathLst>
              <a:path h="1653098" w="18304747">
                <a:moveTo>
                  <a:pt x="0" y="0"/>
                </a:moveTo>
                <a:lnTo>
                  <a:pt x="18304747" y="0"/>
                </a:lnTo>
                <a:lnTo>
                  <a:pt x="18304747" y="1653097"/>
                </a:lnTo>
                <a:lnTo>
                  <a:pt x="0" y="1653097"/>
                </a:lnTo>
                <a:lnTo>
                  <a:pt x="0" y="0"/>
                </a:lnTo>
                <a:close/>
              </a:path>
            </a:pathLst>
          </a:custGeom>
          <a:blipFill>
            <a:blip r:embed="rId4">
              <a:extLst>
                <a:ext uri="{96DAC541-7B7A-43D3-8B79-37D633B846F1}">
                  <asvg:svgBlip xmlns:asvg="http://schemas.microsoft.com/office/drawing/2016/SVG/main" r:embed="rId5"/>
                </a:ext>
              </a:extLst>
            </a:blip>
            <a:stretch>
              <a:fillRect l="-8962" t="-5121" r="0" b="-166349"/>
            </a:stretch>
          </a:blipFill>
        </p:spPr>
      </p:sp>
      <p:sp>
        <p:nvSpPr>
          <p:cNvPr name="Freeform 4" id="4"/>
          <p:cNvSpPr/>
          <p:nvPr/>
        </p:nvSpPr>
        <p:spPr>
          <a:xfrm flipH="false" flipV="false" rot="0">
            <a:off x="15585376" y="7539808"/>
            <a:ext cx="2358333" cy="2214371"/>
          </a:xfrm>
          <a:custGeom>
            <a:avLst/>
            <a:gdLst/>
            <a:ahLst/>
            <a:cxnLst/>
            <a:rect r="r" b="b" t="t" l="l"/>
            <a:pathLst>
              <a:path h="2214371" w="2358333">
                <a:moveTo>
                  <a:pt x="0" y="0"/>
                </a:moveTo>
                <a:lnTo>
                  <a:pt x="2358332" y="0"/>
                </a:lnTo>
                <a:lnTo>
                  <a:pt x="2358332" y="2214371"/>
                </a:lnTo>
                <a:lnTo>
                  <a:pt x="0" y="2214371"/>
                </a:lnTo>
                <a:lnTo>
                  <a:pt x="0" y="0"/>
                </a:lnTo>
                <a:close/>
              </a:path>
            </a:pathLst>
          </a:custGeom>
          <a:blipFill>
            <a:blip r:embed="rId6">
              <a:extLst>
                <a:ext uri="{96DAC541-7B7A-43D3-8B79-37D633B846F1}">
                  <asvg:svgBlip xmlns:asvg="http://schemas.microsoft.com/office/drawing/2016/SVG/main" r:embed="rId7"/>
                </a:ext>
              </a:extLst>
            </a:blip>
            <a:stretch>
              <a:fillRect l="0" t="0" r="-5025" b="-9616"/>
            </a:stretch>
          </a:blipFill>
        </p:spPr>
      </p:sp>
      <p:sp>
        <p:nvSpPr>
          <p:cNvPr name="Freeform 5" id="5"/>
          <p:cNvSpPr/>
          <p:nvPr/>
        </p:nvSpPr>
        <p:spPr>
          <a:xfrm flipH="false" flipV="false" rot="0">
            <a:off x="14908058" y="9763704"/>
            <a:ext cx="3351367" cy="596549"/>
          </a:xfrm>
          <a:custGeom>
            <a:avLst/>
            <a:gdLst/>
            <a:ahLst/>
            <a:cxnLst/>
            <a:rect r="r" b="b" t="t" l="l"/>
            <a:pathLst>
              <a:path h="596549" w="3351367">
                <a:moveTo>
                  <a:pt x="0" y="0"/>
                </a:moveTo>
                <a:lnTo>
                  <a:pt x="3351367" y="0"/>
                </a:lnTo>
                <a:lnTo>
                  <a:pt x="3351367" y="596549"/>
                </a:lnTo>
                <a:lnTo>
                  <a:pt x="0" y="596549"/>
                </a:lnTo>
                <a:lnTo>
                  <a:pt x="0" y="0"/>
                </a:lnTo>
                <a:close/>
              </a:path>
            </a:pathLst>
          </a:custGeom>
          <a:blipFill>
            <a:blip r:embed="rId8"/>
            <a:stretch>
              <a:fillRect l="0" t="0" r="0" b="0"/>
            </a:stretch>
          </a:blipFill>
        </p:spPr>
      </p:sp>
      <p:grpSp>
        <p:nvGrpSpPr>
          <p:cNvPr name="Group 6" id="6"/>
          <p:cNvGrpSpPr/>
          <p:nvPr/>
        </p:nvGrpSpPr>
        <p:grpSpPr>
          <a:xfrm rot="0">
            <a:off x="14264268" y="438116"/>
            <a:ext cx="3468077" cy="3468077"/>
            <a:chOff x="0" y="0"/>
            <a:chExt cx="812800" cy="812800"/>
          </a:xfrm>
        </p:grpSpPr>
        <p:sp>
          <p:nvSpPr>
            <p:cNvPr name="Freeform 7" id="7"/>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9"/>
              <a:stretch>
                <a:fillRect l="-24906" t="0" r="-24906" b="0"/>
              </a:stretch>
            </a:blipFill>
          </p:spPr>
        </p:sp>
      </p:grpSp>
      <p:sp>
        <p:nvSpPr>
          <p:cNvPr name="TextBox 8" id="8"/>
          <p:cNvSpPr txBox="true"/>
          <p:nvPr/>
        </p:nvSpPr>
        <p:spPr>
          <a:xfrm rot="0">
            <a:off x="721980" y="2242831"/>
            <a:ext cx="2402015" cy="523876"/>
          </a:xfrm>
          <a:prstGeom prst="rect">
            <a:avLst/>
          </a:prstGeom>
        </p:spPr>
        <p:txBody>
          <a:bodyPr anchor="t" rtlCol="false" tIns="0" lIns="0" bIns="0" rIns="0">
            <a:spAutoFit/>
          </a:bodyPr>
          <a:lstStyle/>
          <a:p>
            <a:pPr algn="ctr">
              <a:lnSpc>
                <a:spcPts val="4199"/>
              </a:lnSpc>
            </a:pPr>
          </a:p>
        </p:txBody>
      </p:sp>
      <p:sp>
        <p:nvSpPr>
          <p:cNvPr name="TextBox 9" id="9"/>
          <p:cNvSpPr txBox="true"/>
          <p:nvPr/>
        </p:nvSpPr>
        <p:spPr>
          <a:xfrm rot="0">
            <a:off x="367010" y="2284890"/>
            <a:ext cx="10429181" cy="5460999"/>
          </a:xfrm>
          <a:prstGeom prst="rect">
            <a:avLst/>
          </a:prstGeom>
        </p:spPr>
        <p:txBody>
          <a:bodyPr anchor="t" rtlCol="false" tIns="0" lIns="0" bIns="0" rIns="0">
            <a:spAutoFit/>
          </a:bodyPr>
          <a:lstStyle/>
          <a:p>
            <a:pPr algn="l">
              <a:lnSpc>
                <a:spcPts val="5600"/>
              </a:lnSpc>
            </a:pPr>
            <a:r>
              <a:rPr lang="en-US" sz="4000">
                <a:solidFill>
                  <a:srgbClr val="2C3990"/>
                </a:solidFill>
                <a:latin typeface="Glacial Indifference"/>
                <a:ea typeface="Glacial Indifference"/>
                <a:cs typeface="Glacial Indifference"/>
                <a:sym typeface="Glacial Indifference"/>
              </a:rPr>
              <a:t>Millions of people around the world live in forests.</a:t>
            </a:r>
          </a:p>
          <a:p>
            <a:pPr algn="l">
              <a:lnSpc>
                <a:spcPts val="4200"/>
              </a:lnSpc>
            </a:pPr>
          </a:p>
          <a:p>
            <a:pPr algn="l">
              <a:lnSpc>
                <a:spcPts val="5600"/>
              </a:lnSpc>
            </a:pPr>
            <a:r>
              <a:rPr lang="en-US" sz="4000">
                <a:solidFill>
                  <a:srgbClr val="2C3990"/>
                </a:solidFill>
                <a:latin typeface="Glacial Indifference"/>
                <a:ea typeface="Glacial Indifference"/>
                <a:cs typeface="Glacial Indifference"/>
                <a:sym typeface="Glacial Indifference"/>
              </a:rPr>
              <a:t>Their families have lived in forests for generations. Their knowledge of their forest is passed down, so every child learns how to live in and take care of the forest from a young age.</a:t>
            </a:r>
          </a:p>
        </p:txBody>
      </p:sp>
      <p:grpSp>
        <p:nvGrpSpPr>
          <p:cNvPr name="Group 10" id="10"/>
          <p:cNvGrpSpPr/>
          <p:nvPr/>
        </p:nvGrpSpPr>
        <p:grpSpPr>
          <a:xfrm rot="0">
            <a:off x="10796192" y="2172154"/>
            <a:ext cx="3468077" cy="3468077"/>
            <a:chOff x="0" y="0"/>
            <a:chExt cx="812800" cy="812800"/>
          </a:xfrm>
        </p:grpSpPr>
        <p:sp>
          <p:nvSpPr>
            <p:cNvPr name="Freeform 11" id="11"/>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10"/>
              <a:stretch>
                <a:fillRect l="-24906" t="0" r="-24906" b="0"/>
              </a:stretch>
            </a:blipFill>
          </p:spPr>
        </p:sp>
      </p:grpSp>
      <p:grpSp>
        <p:nvGrpSpPr>
          <p:cNvPr name="Group 12" id="12"/>
          <p:cNvGrpSpPr/>
          <p:nvPr/>
        </p:nvGrpSpPr>
        <p:grpSpPr>
          <a:xfrm rot="0">
            <a:off x="13851337" y="4324681"/>
            <a:ext cx="3468077" cy="3468077"/>
            <a:chOff x="0" y="0"/>
            <a:chExt cx="812800" cy="812800"/>
          </a:xfrm>
        </p:grpSpPr>
        <p:sp>
          <p:nvSpPr>
            <p:cNvPr name="Freeform 13" id="13"/>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11"/>
              <a:stretch>
                <a:fillRect l="-24906" t="0" r="-24906" b="0"/>
              </a:stretch>
            </a:blipFill>
          </p:spPr>
        </p:sp>
      </p:grpSp>
      <p:grpSp>
        <p:nvGrpSpPr>
          <p:cNvPr name="Group 14" id="14"/>
          <p:cNvGrpSpPr/>
          <p:nvPr/>
        </p:nvGrpSpPr>
        <p:grpSpPr>
          <a:xfrm rot="0">
            <a:off x="5581601" y="7361641"/>
            <a:ext cx="2734329" cy="2392538"/>
            <a:chOff x="0" y="0"/>
            <a:chExt cx="812800" cy="711200"/>
          </a:xfrm>
        </p:grpSpPr>
        <p:sp>
          <p:nvSpPr>
            <p:cNvPr name="Freeform 15" id="15"/>
            <p:cNvSpPr/>
            <p:nvPr/>
          </p:nvSpPr>
          <p:spPr>
            <a:xfrm flipH="false" flipV="false" rot="0">
              <a:off x="0" y="0"/>
              <a:ext cx="812811" cy="711200"/>
            </a:xfrm>
            <a:custGeom>
              <a:avLst/>
              <a:gdLst/>
              <a:ahLst/>
              <a:cxnLst/>
              <a:rect r="r" b="b" t="t" l="l"/>
              <a:pathLst>
                <a:path h="711200" w="812811">
                  <a:moveTo>
                    <a:pt x="530371" y="0"/>
                  </a:moveTo>
                  <a:lnTo>
                    <a:pt x="282407" y="0"/>
                  </a:lnTo>
                  <a:cubicBezTo>
                    <a:pt x="126426" y="0"/>
                    <a:pt x="0" y="123512"/>
                    <a:pt x="0" y="275871"/>
                  </a:cubicBezTo>
                  <a:cubicBezTo>
                    <a:pt x="0" y="386169"/>
                    <a:pt x="66279" y="481310"/>
                    <a:pt x="162037" y="525451"/>
                  </a:cubicBezTo>
                  <a:lnTo>
                    <a:pt x="162037" y="711200"/>
                  </a:lnTo>
                  <a:lnTo>
                    <a:pt x="353844" y="551732"/>
                  </a:lnTo>
                  <a:lnTo>
                    <a:pt x="530371" y="551732"/>
                  </a:lnTo>
                  <a:cubicBezTo>
                    <a:pt x="686363" y="551732"/>
                    <a:pt x="812800" y="428220"/>
                    <a:pt x="812800" y="275861"/>
                  </a:cubicBezTo>
                  <a:cubicBezTo>
                    <a:pt x="812811" y="123512"/>
                    <a:pt x="686363" y="0"/>
                    <a:pt x="530371" y="0"/>
                  </a:cubicBezTo>
                  <a:close/>
                </a:path>
              </a:pathLst>
            </a:custGeom>
            <a:solidFill>
              <a:srgbClr val="E04A4F"/>
            </a:solidFill>
          </p:spPr>
        </p:sp>
        <p:sp>
          <p:nvSpPr>
            <p:cNvPr name="TextBox 16" id="16"/>
            <p:cNvSpPr txBox="true"/>
            <p:nvPr/>
          </p:nvSpPr>
          <p:spPr>
            <a:xfrm>
              <a:off x="0" y="-19050"/>
              <a:ext cx="812800" cy="539750"/>
            </a:xfrm>
            <a:prstGeom prst="rect">
              <a:avLst/>
            </a:prstGeom>
          </p:spPr>
          <p:txBody>
            <a:bodyPr anchor="ctr" rtlCol="false" tIns="50800" lIns="50800" bIns="50800" rIns="50800"/>
            <a:lstStyle/>
            <a:p>
              <a:pPr algn="ctr">
                <a:lnSpc>
                  <a:spcPts val="4199"/>
                </a:lnSpc>
              </a:pPr>
              <a:r>
                <a:rPr lang="en-US" sz="2999">
                  <a:solidFill>
                    <a:srgbClr val="2B2D7E"/>
                  </a:solidFill>
                  <a:latin typeface="Glacial Indifference"/>
                  <a:ea typeface="Glacial Indifference"/>
                  <a:cs typeface="Glacial Indifference"/>
                  <a:sym typeface="Glacial Indifference"/>
                </a:rPr>
                <a:t>Do you live in a forest?</a:t>
              </a:r>
            </a:p>
          </p:txBody>
        </p:sp>
      </p:grpSp>
      <p:sp>
        <p:nvSpPr>
          <p:cNvPr name="Freeform 17" id="17"/>
          <p:cNvSpPr/>
          <p:nvPr/>
        </p:nvSpPr>
        <p:spPr>
          <a:xfrm flipH="false" flipV="false" rot="0">
            <a:off x="2550952" y="8799515"/>
            <a:ext cx="3141959" cy="1928378"/>
          </a:xfrm>
          <a:custGeom>
            <a:avLst/>
            <a:gdLst/>
            <a:ahLst/>
            <a:cxnLst/>
            <a:rect r="r" b="b" t="t" l="l"/>
            <a:pathLst>
              <a:path h="1928378" w="3141959">
                <a:moveTo>
                  <a:pt x="0" y="0"/>
                </a:moveTo>
                <a:lnTo>
                  <a:pt x="3141959" y="0"/>
                </a:lnTo>
                <a:lnTo>
                  <a:pt x="3141959" y="1928378"/>
                </a:lnTo>
                <a:lnTo>
                  <a:pt x="0" y="1928378"/>
                </a:lnTo>
                <a:lnTo>
                  <a:pt x="0" y="0"/>
                </a:lnTo>
                <a:close/>
              </a:path>
            </a:pathLst>
          </a:custGeom>
          <a:blipFill>
            <a:blip r:embed="rId12"/>
            <a:stretch>
              <a:fillRect l="0" t="0" r="0" b="0"/>
            </a:stretch>
          </a:blipFill>
        </p:spPr>
      </p:sp>
      <p:sp>
        <p:nvSpPr>
          <p:cNvPr name="TextBox 18" id="18"/>
          <p:cNvSpPr txBox="true"/>
          <p:nvPr/>
        </p:nvSpPr>
        <p:spPr>
          <a:xfrm rot="0">
            <a:off x="367010" y="266666"/>
            <a:ext cx="10651802" cy="1076326"/>
          </a:xfrm>
          <a:prstGeom prst="rect">
            <a:avLst/>
          </a:prstGeom>
        </p:spPr>
        <p:txBody>
          <a:bodyPr anchor="t" rtlCol="false" tIns="0" lIns="0" bIns="0" rIns="0">
            <a:spAutoFit/>
          </a:bodyPr>
          <a:lstStyle/>
          <a:p>
            <a:pPr algn="l">
              <a:lnSpc>
                <a:spcPts val="8399"/>
              </a:lnSpc>
            </a:pPr>
            <a:r>
              <a:rPr lang="en-US" sz="5999" b="true">
                <a:solidFill>
                  <a:srgbClr val="2C3990"/>
                </a:solidFill>
                <a:latin typeface="Poppins Bold"/>
                <a:ea typeface="Poppins Bold"/>
                <a:cs typeface="Poppins Bold"/>
                <a:sym typeface="Poppins Bold"/>
              </a:rPr>
              <a:t>The Forest Is Our Home</a:t>
            </a:r>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bg>
      <p:bgPr>
        <a:solidFill>
          <a:srgbClr val="F4F9FD"/>
        </a:solidFill>
      </p:bgPr>
    </p:bg>
    <p:spTree>
      <p:nvGrpSpPr>
        <p:cNvPr id="1" name=""/>
        <p:cNvGrpSpPr/>
        <p:nvPr/>
      </p:nvGrpSpPr>
      <p:grpSpPr>
        <a:xfrm>
          <a:off x="0" y="0"/>
          <a:ext cx="0" cy="0"/>
          <a:chOff x="0" y="0"/>
          <a:chExt cx="0" cy="0"/>
        </a:xfrm>
      </p:grpSpPr>
      <p:sp>
        <p:nvSpPr>
          <p:cNvPr name="Freeform 2" id="2"/>
          <p:cNvSpPr/>
          <p:nvPr/>
        </p:nvSpPr>
        <p:spPr>
          <a:xfrm flipH="false" flipV="true" rot="0">
            <a:off x="-236229" y="-1248484"/>
            <a:ext cx="18524229" cy="4214262"/>
          </a:xfrm>
          <a:custGeom>
            <a:avLst/>
            <a:gdLst/>
            <a:ahLst/>
            <a:cxnLst/>
            <a:rect r="r" b="b" t="t" l="l"/>
            <a:pathLst>
              <a:path h="4214262" w="18524229">
                <a:moveTo>
                  <a:pt x="0" y="4214262"/>
                </a:moveTo>
                <a:lnTo>
                  <a:pt x="18524229" y="4214262"/>
                </a:lnTo>
                <a:lnTo>
                  <a:pt x="18524229" y="0"/>
                </a:lnTo>
                <a:lnTo>
                  <a:pt x="0" y="0"/>
                </a:lnTo>
                <a:lnTo>
                  <a:pt x="0" y="4214262"/>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0">
            <a:off x="0" y="8633902"/>
            <a:ext cx="18304747" cy="1653098"/>
          </a:xfrm>
          <a:custGeom>
            <a:avLst/>
            <a:gdLst/>
            <a:ahLst/>
            <a:cxnLst/>
            <a:rect r="r" b="b" t="t" l="l"/>
            <a:pathLst>
              <a:path h="1653098" w="18304747">
                <a:moveTo>
                  <a:pt x="0" y="0"/>
                </a:moveTo>
                <a:lnTo>
                  <a:pt x="18304747" y="0"/>
                </a:lnTo>
                <a:lnTo>
                  <a:pt x="18304747" y="1653098"/>
                </a:lnTo>
                <a:lnTo>
                  <a:pt x="0" y="1653098"/>
                </a:lnTo>
                <a:lnTo>
                  <a:pt x="0" y="0"/>
                </a:lnTo>
                <a:close/>
              </a:path>
            </a:pathLst>
          </a:custGeom>
          <a:blipFill>
            <a:blip r:embed="rId4">
              <a:extLst>
                <a:ext uri="{96DAC541-7B7A-43D3-8B79-37D633B846F1}">
                  <asvg:svgBlip xmlns:asvg="http://schemas.microsoft.com/office/drawing/2016/SVG/main" r:embed="rId5"/>
                </a:ext>
              </a:extLst>
            </a:blip>
            <a:stretch>
              <a:fillRect l="-8962" t="-5121" r="0" b="-166349"/>
            </a:stretch>
          </a:blipFill>
        </p:spPr>
      </p:sp>
      <p:sp>
        <p:nvSpPr>
          <p:cNvPr name="Freeform 4" id="4"/>
          <p:cNvSpPr/>
          <p:nvPr/>
        </p:nvSpPr>
        <p:spPr>
          <a:xfrm flipH="false" flipV="false" rot="0">
            <a:off x="14936633" y="9690451"/>
            <a:ext cx="3351367" cy="596549"/>
          </a:xfrm>
          <a:custGeom>
            <a:avLst/>
            <a:gdLst/>
            <a:ahLst/>
            <a:cxnLst/>
            <a:rect r="r" b="b" t="t" l="l"/>
            <a:pathLst>
              <a:path h="596549" w="3351367">
                <a:moveTo>
                  <a:pt x="0" y="0"/>
                </a:moveTo>
                <a:lnTo>
                  <a:pt x="3351367" y="0"/>
                </a:lnTo>
                <a:lnTo>
                  <a:pt x="3351367" y="596549"/>
                </a:lnTo>
                <a:lnTo>
                  <a:pt x="0" y="596549"/>
                </a:lnTo>
                <a:lnTo>
                  <a:pt x="0" y="0"/>
                </a:lnTo>
                <a:close/>
              </a:path>
            </a:pathLst>
          </a:custGeom>
          <a:blipFill>
            <a:blip r:embed="rId6"/>
            <a:stretch>
              <a:fillRect l="0" t="0" r="0" b="0"/>
            </a:stretch>
          </a:blipFill>
        </p:spPr>
      </p:sp>
      <p:sp>
        <p:nvSpPr>
          <p:cNvPr name="Freeform 5" id="5"/>
          <p:cNvSpPr/>
          <p:nvPr/>
        </p:nvSpPr>
        <p:spPr>
          <a:xfrm flipH="false" flipV="false" rot="0">
            <a:off x="15567606" y="7476080"/>
            <a:ext cx="2358333" cy="2214371"/>
          </a:xfrm>
          <a:custGeom>
            <a:avLst/>
            <a:gdLst/>
            <a:ahLst/>
            <a:cxnLst/>
            <a:rect r="r" b="b" t="t" l="l"/>
            <a:pathLst>
              <a:path h="2214371" w="2358333">
                <a:moveTo>
                  <a:pt x="0" y="0"/>
                </a:moveTo>
                <a:lnTo>
                  <a:pt x="2358333" y="0"/>
                </a:lnTo>
                <a:lnTo>
                  <a:pt x="2358333" y="2214371"/>
                </a:lnTo>
                <a:lnTo>
                  <a:pt x="0" y="2214371"/>
                </a:lnTo>
                <a:lnTo>
                  <a:pt x="0" y="0"/>
                </a:lnTo>
                <a:close/>
              </a:path>
            </a:pathLst>
          </a:custGeom>
          <a:blipFill>
            <a:blip r:embed="rId7">
              <a:extLst>
                <a:ext uri="{96DAC541-7B7A-43D3-8B79-37D633B846F1}">
                  <asvg:svgBlip xmlns:asvg="http://schemas.microsoft.com/office/drawing/2016/SVG/main" r:embed="rId8"/>
                </a:ext>
              </a:extLst>
            </a:blip>
            <a:stretch>
              <a:fillRect l="0" t="0" r="-5025" b="-9616"/>
            </a:stretch>
          </a:blipFill>
        </p:spPr>
      </p:sp>
      <p:sp>
        <p:nvSpPr>
          <p:cNvPr name="Freeform 6" id="6"/>
          <p:cNvSpPr/>
          <p:nvPr/>
        </p:nvSpPr>
        <p:spPr>
          <a:xfrm flipH="false" flipV="false" rot="0">
            <a:off x="0" y="0"/>
            <a:ext cx="18288000" cy="12184380"/>
          </a:xfrm>
          <a:custGeom>
            <a:avLst/>
            <a:gdLst/>
            <a:ahLst/>
            <a:cxnLst/>
            <a:rect r="r" b="b" t="t" l="l"/>
            <a:pathLst>
              <a:path h="12184380" w="18288000">
                <a:moveTo>
                  <a:pt x="0" y="0"/>
                </a:moveTo>
                <a:lnTo>
                  <a:pt x="18288000" y="0"/>
                </a:lnTo>
                <a:lnTo>
                  <a:pt x="18288000" y="12184380"/>
                </a:lnTo>
                <a:lnTo>
                  <a:pt x="0" y="12184380"/>
                </a:lnTo>
                <a:lnTo>
                  <a:pt x="0" y="0"/>
                </a:lnTo>
                <a:close/>
              </a:path>
            </a:pathLst>
          </a:custGeom>
          <a:blipFill>
            <a:blip r:embed="rId9"/>
            <a:stretch>
              <a:fillRect l="0" t="-31" r="0" b="-31"/>
            </a:stretch>
          </a:blipFill>
        </p:spPr>
      </p:sp>
      <p:sp>
        <p:nvSpPr>
          <p:cNvPr name="Freeform 7" id="7"/>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10"/>
            <a:stretch>
              <a:fillRect l="0" t="-9333" r="0" b="-9333"/>
            </a:stretch>
          </a:blipFill>
        </p:spPr>
      </p:sp>
      <p:sp>
        <p:nvSpPr>
          <p:cNvPr name="TextBox 8" id="8"/>
          <p:cNvSpPr txBox="true"/>
          <p:nvPr/>
        </p:nvSpPr>
        <p:spPr>
          <a:xfrm rot="0">
            <a:off x="367010" y="266666"/>
            <a:ext cx="10651802" cy="1076326"/>
          </a:xfrm>
          <a:prstGeom prst="rect">
            <a:avLst/>
          </a:prstGeom>
        </p:spPr>
        <p:txBody>
          <a:bodyPr anchor="t" rtlCol="false" tIns="0" lIns="0" bIns="0" rIns="0">
            <a:spAutoFit/>
          </a:bodyPr>
          <a:lstStyle/>
          <a:p>
            <a:pPr algn="l">
              <a:lnSpc>
                <a:spcPts val="8399"/>
              </a:lnSpc>
            </a:pP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bg>
      <p:bgPr>
        <a:solidFill>
          <a:srgbClr val="F4F9FD"/>
        </a:solidFill>
      </p:bgPr>
    </p:bg>
    <p:spTree>
      <p:nvGrpSpPr>
        <p:cNvPr id="1" name=""/>
        <p:cNvGrpSpPr/>
        <p:nvPr/>
      </p:nvGrpSpPr>
      <p:grpSpPr>
        <a:xfrm>
          <a:off x="0" y="0"/>
          <a:ext cx="0" cy="0"/>
          <a:chOff x="0" y="0"/>
          <a:chExt cx="0" cy="0"/>
        </a:xfrm>
      </p:grpSpPr>
      <p:sp>
        <p:nvSpPr>
          <p:cNvPr name="Freeform 2" id="2"/>
          <p:cNvSpPr/>
          <p:nvPr/>
        </p:nvSpPr>
        <p:spPr>
          <a:xfrm flipH="false" flipV="true" rot="0">
            <a:off x="-236229" y="-1248484"/>
            <a:ext cx="18524229" cy="4214262"/>
          </a:xfrm>
          <a:custGeom>
            <a:avLst/>
            <a:gdLst/>
            <a:ahLst/>
            <a:cxnLst/>
            <a:rect r="r" b="b" t="t" l="l"/>
            <a:pathLst>
              <a:path h="4214262" w="18524229">
                <a:moveTo>
                  <a:pt x="0" y="4214262"/>
                </a:moveTo>
                <a:lnTo>
                  <a:pt x="18524229" y="4214262"/>
                </a:lnTo>
                <a:lnTo>
                  <a:pt x="18524229" y="0"/>
                </a:lnTo>
                <a:lnTo>
                  <a:pt x="0" y="0"/>
                </a:lnTo>
                <a:lnTo>
                  <a:pt x="0" y="4214262"/>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0">
            <a:off x="0" y="8633902"/>
            <a:ext cx="18304747" cy="1653098"/>
          </a:xfrm>
          <a:custGeom>
            <a:avLst/>
            <a:gdLst/>
            <a:ahLst/>
            <a:cxnLst/>
            <a:rect r="r" b="b" t="t" l="l"/>
            <a:pathLst>
              <a:path h="1653098" w="18304747">
                <a:moveTo>
                  <a:pt x="0" y="0"/>
                </a:moveTo>
                <a:lnTo>
                  <a:pt x="18304747" y="0"/>
                </a:lnTo>
                <a:lnTo>
                  <a:pt x="18304747" y="1653098"/>
                </a:lnTo>
                <a:lnTo>
                  <a:pt x="0" y="1653098"/>
                </a:lnTo>
                <a:lnTo>
                  <a:pt x="0" y="0"/>
                </a:lnTo>
                <a:close/>
              </a:path>
            </a:pathLst>
          </a:custGeom>
          <a:blipFill>
            <a:blip r:embed="rId4">
              <a:extLst>
                <a:ext uri="{96DAC541-7B7A-43D3-8B79-37D633B846F1}">
                  <asvg:svgBlip xmlns:asvg="http://schemas.microsoft.com/office/drawing/2016/SVG/main" r:embed="rId5"/>
                </a:ext>
              </a:extLst>
            </a:blip>
            <a:stretch>
              <a:fillRect l="-8962" t="-5121" r="0" b="-166349"/>
            </a:stretch>
          </a:blipFill>
        </p:spPr>
      </p:sp>
      <p:sp>
        <p:nvSpPr>
          <p:cNvPr name="Freeform 4" id="4"/>
          <p:cNvSpPr/>
          <p:nvPr/>
        </p:nvSpPr>
        <p:spPr>
          <a:xfrm flipH="false" flipV="false" rot="0">
            <a:off x="14936633" y="9690451"/>
            <a:ext cx="3351367" cy="596549"/>
          </a:xfrm>
          <a:custGeom>
            <a:avLst/>
            <a:gdLst/>
            <a:ahLst/>
            <a:cxnLst/>
            <a:rect r="r" b="b" t="t" l="l"/>
            <a:pathLst>
              <a:path h="596549" w="3351367">
                <a:moveTo>
                  <a:pt x="0" y="0"/>
                </a:moveTo>
                <a:lnTo>
                  <a:pt x="3351367" y="0"/>
                </a:lnTo>
                <a:lnTo>
                  <a:pt x="3351367" y="596549"/>
                </a:lnTo>
                <a:lnTo>
                  <a:pt x="0" y="596549"/>
                </a:lnTo>
                <a:lnTo>
                  <a:pt x="0" y="0"/>
                </a:lnTo>
                <a:close/>
              </a:path>
            </a:pathLst>
          </a:custGeom>
          <a:blipFill>
            <a:blip r:embed="rId6"/>
            <a:stretch>
              <a:fillRect l="0" t="0" r="0" b="0"/>
            </a:stretch>
          </a:blipFill>
        </p:spPr>
      </p:sp>
      <p:sp>
        <p:nvSpPr>
          <p:cNvPr name="Freeform 5" id="5"/>
          <p:cNvSpPr/>
          <p:nvPr/>
        </p:nvSpPr>
        <p:spPr>
          <a:xfrm flipH="false" flipV="false" rot="0">
            <a:off x="15567606" y="7476080"/>
            <a:ext cx="2358333" cy="2214371"/>
          </a:xfrm>
          <a:custGeom>
            <a:avLst/>
            <a:gdLst/>
            <a:ahLst/>
            <a:cxnLst/>
            <a:rect r="r" b="b" t="t" l="l"/>
            <a:pathLst>
              <a:path h="2214371" w="2358333">
                <a:moveTo>
                  <a:pt x="0" y="0"/>
                </a:moveTo>
                <a:lnTo>
                  <a:pt x="2358333" y="0"/>
                </a:lnTo>
                <a:lnTo>
                  <a:pt x="2358333" y="2214371"/>
                </a:lnTo>
                <a:lnTo>
                  <a:pt x="0" y="2214371"/>
                </a:lnTo>
                <a:lnTo>
                  <a:pt x="0" y="0"/>
                </a:lnTo>
                <a:close/>
              </a:path>
            </a:pathLst>
          </a:custGeom>
          <a:blipFill>
            <a:blip r:embed="rId7">
              <a:extLst>
                <a:ext uri="{96DAC541-7B7A-43D3-8B79-37D633B846F1}">
                  <asvg:svgBlip xmlns:asvg="http://schemas.microsoft.com/office/drawing/2016/SVG/main" r:embed="rId8"/>
                </a:ext>
              </a:extLst>
            </a:blip>
            <a:stretch>
              <a:fillRect l="0" t="0" r="-5025" b="-9616"/>
            </a:stretch>
          </a:blipFill>
        </p:spPr>
      </p:sp>
      <p:sp>
        <p:nvSpPr>
          <p:cNvPr name="Freeform 6" id="6"/>
          <p:cNvSpPr/>
          <p:nvPr/>
        </p:nvSpPr>
        <p:spPr>
          <a:xfrm flipH="false" flipV="false" rot="0">
            <a:off x="367010" y="4256867"/>
            <a:ext cx="6221327" cy="4144959"/>
          </a:xfrm>
          <a:custGeom>
            <a:avLst/>
            <a:gdLst/>
            <a:ahLst/>
            <a:cxnLst/>
            <a:rect r="r" b="b" t="t" l="l"/>
            <a:pathLst>
              <a:path h="4144959" w="6221327">
                <a:moveTo>
                  <a:pt x="0" y="0"/>
                </a:moveTo>
                <a:lnTo>
                  <a:pt x="6221327" y="0"/>
                </a:lnTo>
                <a:lnTo>
                  <a:pt x="6221327" y="4144959"/>
                </a:lnTo>
                <a:lnTo>
                  <a:pt x="0" y="4144959"/>
                </a:lnTo>
                <a:lnTo>
                  <a:pt x="0" y="0"/>
                </a:lnTo>
                <a:close/>
              </a:path>
            </a:pathLst>
          </a:custGeom>
          <a:blipFill>
            <a:blip r:embed="rId9"/>
            <a:stretch>
              <a:fillRect l="0" t="-31" r="0" b="-31"/>
            </a:stretch>
          </a:blipFill>
        </p:spPr>
      </p:sp>
      <p:sp>
        <p:nvSpPr>
          <p:cNvPr name="Freeform 7" id="7"/>
          <p:cNvSpPr/>
          <p:nvPr/>
        </p:nvSpPr>
        <p:spPr>
          <a:xfrm flipH="false" flipV="false" rot="0">
            <a:off x="6915850" y="4256867"/>
            <a:ext cx="6221327" cy="4144959"/>
          </a:xfrm>
          <a:custGeom>
            <a:avLst/>
            <a:gdLst/>
            <a:ahLst/>
            <a:cxnLst/>
            <a:rect r="r" b="b" t="t" l="l"/>
            <a:pathLst>
              <a:path h="4144959" w="6221327">
                <a:moveTo>
                  <a:pt x="0" y="0"/>
                </a:moveTo>
                <a:lnTo>
                  <a:pt x="6221327" y="0"/>
                </a:lnTo>
                <a:lnTo>
                  <a:pt x="6221327" y="4144959"/>
                </a:lnTo>
                <a:lnTo>
                  <a:pt x="0" y="4144959"/>
                </a:lnTo>
                <a:lnTo>
                  <a:pt x="0" y="0"/>
                </a:lnTo>
                <a:close/>
              </a:path>
            </a:pathLst>
          </a:custGeom>
          <a:blipFill>
            <a:blip r:embed="rId10"/>
            <a:stretch>
              <a:fillRect l="0" t="-76" r="0" b="-76"/>
            </a:stretch>
          </a:blipFill>
        </p:spPr>
      </p:sp>
      <p:sp>
        <p:nvSpPr>
          <p:cNvPr name="TextBox 8" id="8"/>
          <p:cNvSpPr txBox="true"/>
          <p:nvPr/>
        </p:nvSpPr>
        <p:spPr>
          <a:xfrm rot="0">
            <a:off x="367010" y="2275365"/>
            <a:ext cx="10018066" cy="1749425"/>
          </a:xfrm>
          <a:prstGeom prst="rect">
            <a:avLst/>
          </a:prstGeom>
        </p:spPr>
        <p:txBody>
          <a:bodyPr anchor="t" rtlCol="false" tIns="0" lIns="0" bIns="0" rIns="0">
            <a:spAutoFit/>
          </a:bodyPr>
          <a:lstStyle/>
          <a:p>
            <a:pPr algn="l">
              <a:lnSpc>
                <a:spcPts val="7000"/>
              </a:lnSpc>
            </a:pPr>
            <a:r>
              <a:rPr lang="en-US" sz="5000">
                <a:solidFill>
                  <a:srgbClr val="2C3990"/>
                </a:solidFill>
                <a:latin typeface="Glacial Indifference"/>
                <a:ea typeface="Glacial Indifference"/>
                <a:cs typeface="Glacial Indifference"/>
                <a:sym typeface="Glacial Indifference"/>
              </a:rPr>
              <a:t>Deforestation is cutting down large areas of trees.</a:t>
            </a:r>
          </a:p>
        </p:txBody>
      </p:sp>
      <p:sp>
        <p:nvSpPr>
          <p:cNvPr name="TextBox 9" id="9"/>
          <p:cNvSpPr txBox="true"/>
          <p:nvPr/>
        </p:nvSpPr>
        <p:spPr>
          <a:xfrm rot="0">
            <a:off x="367010" y="266666"/>
            <a:ext cx="10651802" cy="1076326"/>
          </a:xfrm>
          <a:prstGeom prst="rect">
            <a:avLst/>
          </a:prstGeom>
        </p:spPr>
        <p:txBody>
          <a:bodyPr anchor="t" rtlCol="false" tIns="0" lIns="0" bIns="0" rIns="0">
            <a:spAutoFit/>
          </a:bodyPr>
          <a:lstStyle/>
          <a:p>
            <a:pPr algn="l">
              <a:lnSpc>
                <a:spcPts val="8399"/>
              </a:lnSpc>
            </a:pPr>
            <a:r>
              <a:rPr lang="en-US" sz="5999" b="true">
                <a:solidFill>
                  <a:srgbClr val="2C3990"/>
                </a:solidFill>
                <a:latin typeface="Poppins Bold"/>
                <a:ea typeface="Poppins Bold"/>
                <a:cs typeface="Poppins Bold"/>
                <a:sym typeface="Poppins Bold"/>
              </a:rPr>
              <a:t>Deforestation</a:t>
            </a:r>
          </a:p>
        </p:txBody>
      </p:sp>
      <p:grpSp>
        <p:nvGrpSpPr>
          <p:cNvPr name="Group 10" id="10"/>
          <p:cNvGrpSpPr/>
          <p:nvPr/>
        </p:nvGrpSpPr>
        <p:grpSpPr>
          <a:xfrm rot="0">
            <a:off x="11238929" y="226400"/>
            <a:ext cx="6687010" cy="3569894"/>
            <a:chOff x="0" y="0"/>
            <a:chExt cx="1761188" cy="940219"/>
          </a:xfrm>
        </p:grpSpPr>
        <p:sp>
          <p:nvSpPr>
            <p:cNvPr name="Freeform 11" id="11"/>
            <p:cNvSpPr/>
            <p:nvPr/>
          </p:nvSpPr>
          <p:spPr>
            <a:xfrm flipH="false" flipV="false" rot="0">
              <a:off x="0" y="0"/>
              <a:ext cx="1761188" cy="940219"/>
            </a:xfrm>
            <a:custGeom>
              <a:avLst/>
              <a:gdLst/>
              <a:ahLst/>
              <a:cxnLst/>
              <a:rect r="r" b="b" t="t" l="l"/>
              <a:pathLst>
                <a:path h="940219" w="1761188">
                  <a:moveTo>
                    <a:pt x="0" y="0"/>
                  </a:moveTo>
                  <a:lnTo>
                    <a:pt x="1761188" y="0"/>
                  </a:lnTo>
                  <a:lnTo>
                    <a:pt x="1761188" y="940219"/>
                  </a:lnTo>
                  <a:lnTo>
                    <a:pt x="0" y="940219"/>
                  </a:lnTo>
                  <a:close/>
                </a:path>
              </a:pathLst>
            </a:custGeom>
            <a:solidFill>
              <a:srgbClr val="DC0000"/>
            </a:solidFill>
          </p:spPr>
        </p:sp>
        <p:sp>
          <p:nvSpPr>
            <p:cNvPr name="TextBox 12" id="12"/>
            <p:cNvSpPr txBox="true"/>
            <p:nvPr/>
          </p:nvSpPr>
          <p:spPr>
            <a:xfrm>
              <a:off x="0" y="-66675"/>
              <a:ext cx="1761188" cy="1006894"/>
            </a:xfrm>
            <a:prstGeom prst="rect">
              <a:avLst/>
            </a:prstGeom>
          </p:spPr>
          <p:txBody>
            <a:bodyPr anchor="ctr" rtlCol="false" tIns="50800" lIns="50800" bIns="50800" rIns="50800"/>
            <a:lstStyle/>
            <a:p>
              <a:pPr algn="ctr">
                <a:lnSpc>
                  <a:spcPts val="4619"/>
                </a:lnSpc>
              </a:pPr>
              <a:r>
                <a:rPr lang="en-US" sz="3299">
                  <a:solidFill>
                    <a:srgbClr val="FFFFFF"/>
                  </a:solidFill>
                  <a:latin typeface="Glacial Indifference"/>
                  <a:ea typeface="Glacial Indifference"/>
                  <a:cs typeface="Glacial Indifference"/>
                  <a:sym typeface="Glacial Indifference"/>
                </a:rPr>
                <a:t>When trees are cut down, the carbon they store is released into the atmosphere. Rising levels of carbon in the atmosphere is causing climate change.</a:t>
              </a:r>
            </a:p>
          </p:txBody>
        </p:sp>
      </p:gr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7857D7F08ABBB408B2D1BCF3C4C91A7" ma:contentTypeVersion="16" ma:contentTypeDescription="Create a new document." ma:contentTypeScope="" ma:versionID="0053610a7cb076979ee2bb2bc806aeb3">
  <xsd:schema xmlns:xsd="http://www.w3.org/2001/XMLSchema" xmlns:xs="http://www.w3.org/2001/XMLSchema" xmlns:p="http://schemas.microsoft.com/office/2006/metadata/properties" xmlns:ns2="aaf6f243-ada2-4655-9549-2571b56c24a5" xmlns:ns3="9e74dc73-4495-4429-9a15-86bb8dd1ca36" targetNamespace="http://schemas.microsoft.com/office/2006/metadata/properties" ma:root="true" ma:fieldsID="15f4ea8a5639e1abac920f16515dd2da" ns2:_="" ns3:_="">
    <xsd:import namespace="aaf6f243-ada2-4655-9549-2571b56c24a5"/>
    <xsd:import namespace="9e74dc73-4495-4429-9a15-86bb8dd1ca3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af6f243-ada2-4655-9549-2571b56c24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4a8ee3a2-d8b1-4e59-8d70-f503ff280f84"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ObjectDetectorVersions" ma:index="21"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e74dc73-4495-4429-9a15-86bb8dd1ca36"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3f042940-5bba-4aff-aef4-7b255d946fde}" ma:internalName="TaxCatchAll" ma:showField="CatchAllData" ma:web="9e74dc73-4495-4429-9a15-86bb8dd1ca36">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9e74dc73-4495-4429-9a15-86bb8dd1ca36" xsi:nil="true"/>
    <lcf76f155ced4ddcb4097134ff3c332f xmlns="aaf6f243-ada2-4655-9549-2571b56c24a5">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8914CBB8-C4B4-4AC9-B244-DA77589F4E76}"/>
</file>

<file path=customXml/itemProps2.xml><?xml version="1.0" encoding="utf-8"?>
<ds:datastoreItem xmlns:ds="http://schemas.openxmlformats.org/officeDocument/2006/customXml" ds:itemID="{4B7D5C4A-A9B2-4C9D-B344-BD8AA933B0F4}"/>
</file>

<file path=customXml/itemProps3.xml><?xml version="1.0" encoding="utf-8"?>
<ds:datastoreItem xmlns:ds="http://schemas.openxmlformats.org/officeDocument/2006/customXml" ds:itemID="{B6909B51-3A2A-4555-A8E4-8D1AA82C7D35}"/>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Trees vs Humans KS2</dc:title>
  <cp:revision>1</cp:revision>
  <dcterms:created xsi:type="dcterms:W3CDTF">2006-08-16T00:00:00Z</dcterms:created>
  <dcterms:modified xsi:type="dcterms:W3CDTF">2011-08-01T06:04:30Z</dcterms:modified>
  <dc:identifier>DAGxuRaQNQQ</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0x01010057857D7F08ABBB408B2D1BCF3C4C91A7</vt:lpwstr>
  </property>
</Properties>
</file>